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3" r:id="rId2"/>
    <p:sldId id="281" r:id="rId3"/>
    <p:sldId id="284" r:id="rId4"/>
    <p:sldId id="321" r:id="rId5"/>
    <p:sldId id="301" r:id="rId6"/>
    <p:sldId id="308" r:id="rId7"/>
    <p:sldId id="311" r:id="rId8"/>
    <p:sldId id="302" r:id="rId9"/>
    <p:sldId id="322" r:id="rId10"/>
    <p:sldId id="325" r:id="rId11"/>
    <p:sldId id="326" r:id="rId12"/>
    <p:sldId id="333" r:id="rId13"/>
    <p:sldId id="336" r:id="rId14"/>
    <p:sldId id="292" r:id="rId15"/>
    <p:sldId id="349" r:id="rId16"/>
    <p:sldId id="327" r:id="rId17"/>
    <p:sldId id="305" r:id="rId18"/>
    <p:sldId id="306" r:id="rId19"/>
    <p:sldId id="317" r:id="rId20"/>
    <p:sldId id="318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600000"/>
    <a:srgbClr val="355969"/>
    <a:srgbClr val="548DA6"/>
    <a:srgbClr val="FF5050"/>
    <a:srgbClr val="002B82"/>
    <a:srgbClr val="7AA8BC"/>
    <a:srgbClr val="B88C00"/>
    <a:srgbClr val="82ADC0"/>
    <a:srgbClr val="ABC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 snapToGrid="0">
      <p:cViewPr varScale="1">
        <p:scale>
          <a:sx n="117" d="100"/>
          <a:sy n="117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67B63-1E13-44D7-86FD-354B2CF1742D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</dgm:pt>
    <dgm:pt modelId="{05EB6832-7F8D-4805-B6F1-858512309B2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Участник ГИА </a:t>
          </a:r>
          <a:endParaRPr lang="ru-RU" sz="1800" b="1" dirty="0">
            <a:solidFill>
              <a:schemeClr val="bg1"/>
            </a:solidFill>
          </a:endParaRPr>
        </a:p>
      </dgm:t>
    </dgm:pt>
    <dgm:pt modelId="{156CA2F3-3A0E-4C86-92CD-5AF8EBC08A7D}" type="parTrans" cxnId="{E23B5E99-3A5B-4BEC-A242-F07C30887584}">
      <dgm:prSet/>
      <dgm:spPr/>
      <dgm:t>
        <a:bodyPr/>
        <a:lstStyle/>
        <a:p>
          <a:endParaRPr lang="ru-RU"/>
        </a:p>
      </dgm:t>
    </dgm:pt>
    <dgm:pt modelId="{3CEA2DC2-5E6E-4AA2-A93F-C5FFC86861BE}" type="sibTrans" cxnId="{E23B5E99-3A5B-4BEC-A242-F07C30887584}">
      <dgm:prSet/>
      <dgm:spPr/>
      <dgm:t>
        <a:bodyPr/>
        <a:lstStyle/>
        <a:p>
          <a:endParaRPr lang="ru-RU"/>
        </a:p>
      </dgm:t>
    </dgm:pt>
    <dgm:pt modelId="{A1C15F0F-B754-4959-845D-D9E9B41D5B1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ДОО ТО</a:t>
          </a:r>
          <a:endParaRPr lang="ru-RU" sz="1800" b="1" dirty="0">
            <a:solidFill>
              <a:schemeClr val="bg1"/>
            </a:solidFill>
          </a:endParaRPr>
        </a:p>
      </dgm:t>
    </dgm:pt>
    <dgm:pt modelId="{88E469A2-0443-457E-88BB-98A336B7004C}" type="parTrans" cxnId="{9D5ED214-A8B2-4B79-9BDE-1C320E22B335}">
      <dgm:prSet/>
      <dgm:spPr/>
      <dgm:t>
        <a:bodyPr/>
        <a:lstStyle/>
        <a:p>
          <a:endParaRPr lang="ru-RU"/>
        </a:p>
      </dgm:t>
    </dgm:pt>
    <dgm:pt modelId="{1D9EAEDE-358B-429C-82CE-F7A96D34960F}" type="sibTrans" cxnId="{9D5ED214-A8B2-4B79-9BDE-1C320E22B335}">
      <dgm:prSet/>
      <dgm:spPr/>
      <dgm:t>
        <a:bodyPr/>
        <a:lstStyle/>
        <a:p>
          <a:endParaRPr lang="ru-RU"/>
        </a:p>
      </dgm:t>
    </dgm:pt>
    <dgm:pt modelId="{215BE54B-30DA-45E6-88FB-6BE71CD965FF}">
      <dgm:prSet custT="1"/>
      <dgm:spPr/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Формирует сопровождающее ходатайство</a:t>
          </a:r>
          <a:endParaRPr lang="ru-RU" sz="1400" dirty="0">
            <a:solidFill>
              <a:schemeClr val="accent6">
                <a:lumMod val="50000"/>
              </a:schemeClr>
            </a:solidFill>
          </a:endParaRPr>
        </a:p>
      </dgm:t>
    </dgm:pt>
    <dgm:pt modelId="{54F83CFE-7280-4C92-A54C-E8F391EEA0F2}" type="parTrans" cxnId="{B60DFEB4-121C-45EA-91C0-AEC35CD7585F}">
      <dgm:prSet/>
      <dgm:spPr/>
      <dgm:t>
        <a:bodyPr/>
        <a:lstStyle/>
        <a:p>
          <a:endParaRPr lang="ru-RU"/>
        </a:p>
      </dgm:t>
    </dgm:pt>
    <dgm:pt modelId="{6B037960-361A-48A5-A2F8-305814E20CC2}" type="sibTrans" cxnId="{B60DFEB4-121C-45EA-91C0-AEC35CD7585F}">
      <dgm:prSet/>
      <dgm:spPr/>
      <dgm:t>
        <a:bodyPr/>
        <a:lstStyle/>
        <a:p>
          <a:endParaRPr lang="ru-RU"/>
        </a:p>
      </dgm:t>
    </dgm:pt>
    <dgm:pt modelId="{2CC64A88-EE2D-4E00-85F7-65AAD2B46C81}">
      <dgm:prSet custT="1"/>
      <dgm:spPr/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Передает в ГЭК</a:t>
          </a:r>
          <a:endParaRPr lang="ru-RU" sz="1400" dirty="0">
            <a:solidFill>
              <a:schemeClr val="accent6">
                <a:lumMod val="50000"/>
              </a:schemeClr>
            </a:solidFill>
          </a:endParaRPr>
        </a:p>
      </dgm:t>
    </dgm:pt>
    <dgm:pt modelId="{E677CF1B-2F04-4BEE-9E5B-28C33C28930B}" type="parTrans" cxnId="{D78D4134-6AE9-47F3-8848-555198B05C2D}">
      <dgm:prSet/>
      <dgm:spPr/>
      <dgm:t>
        <a:bodyPr/>
        <a:lstStyle/>
        <a:p>
          <a:endParaRPr lang="ru-RU"/>
        </a:p>
      </dgm:t>
    </dgm:pt>
    <dgm:pt modelId="{038830C2-1D94-4793-A899-04F9BE832E19}" type="sibTrans" cxnId="{D78D4134-6AE9-47F3-8848-555198B05C2D}">
      <dgm:prSet/>
      <dgm:spPr/>
      <dgm:t>
        <a:bodyPr/>
        <a:lstStyle/>
        <a:p>
          <a:endParaRPr lang="ru-RU"/>
        </a:p>
      </dgm:t>
    </dgm:pt>
    <dgm:pt modelId="{481153FD-2DFB-49BD-82AD-E57C13AFD685}">
      <dgm:prSet custT="1"/>
      <dgm:spPr/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ГЭК рассматривает заявление и принимает решение</a:t>
          </a:r>
          <a:endParaRPr lang="ru-RU" sz="1400" dirty="0">
            <a:solidFill>
              <a:schemeClr val="accent6">
                <a:lumMod val="50000"/>
              </a:schemeClr>
            </a:solidFill>
          </a:endParaRPr>
        </a:p>
      </dgm:t>
    </dgm:pt>
    <dgm:pt modelId="{A9B9F591-43A4-4747-B990-D692D7EC8F2F}" type="parTrans" cxnId="{E801B66C-4033-403F-AA61-6987E856D8A2}">
      <dgm:prSet/>
      <dgm:spPr/>
      <dgm:t>
        <a:bodyPr/>
        <a:lstStyle/>
        <a:p>
          <a:endParaRPr lang="ru-RU"/>
        </a:p>
      </dgm:t>
    </dgm:pt>
    <dgm:pt modelId="{171EDE2A-E87E-4262-9D90-AC8688EE0C2D}" type="sibTrans" cxnId="{E801B66C-4033-403F-AA61-6987E856D8A2}">
      <dgm:prSet/>
      <dgm:spPr/>
      <dgm:t>
        <a:bodyPr/>
        <a:lstStyle/>
        <a:p>
          <a:endParaRPr lang="ru-RU"/>
        </a:p>
      </dgm:t>
    </dgm:pt>
    <dgm:pt modelId="{0D7480A5-7B6E-439A-A481-45007FFA898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b="1" i="0" dirty="0" smtClean="0">
              <a:solidFill>
                <a:schemeClr val="bg1"/>
              </a:solidFill>
            </a:rPr>
            <a:t>Образовательная организация</a:t>
          </a:r>
          <a:endParaRPr lang="ru-RU" sz="1800" b="1" i="0" dirty="0">
            <a:solidFill>
              <a:schemeClr val="bg1"/>
            </a:solidFill>
          </a:endParaRPr>
        </a:p>
      </dgm:t>
    </dgm:pt>
    <dgm:pt modelId="{971C82FE-D739-4E72-A4C8-0F20C7E8F1E8}" type="sibTrans" cxnId="{7E27C0E2-7D67-40C6-9F68-6375FCEC2C8D}">
      <dgm:prSet/>
      <dgm:spPr/>
      <dgm:t>
        <a:bodyPr/>
        <a:lstStyle/>
        <a:p>
          <a:endParaRPr lang="ru-RU"/>
        </a:p>
      </dgm:t>
    </dgm:pt>
    <dgm:pt modelId="{1F5A8E3F-B614-4B1D-94B6-65996876E722}" type="parTrans" cxnId="{7E27C0E2-7D67-40C6-9F68-6375FCEC2C8D}">
      <dgm:prSet/>
      <dgm:spPr/>
      <dgm:t>
        <a:bodyPr/>
        <a:lstStyle/>
        <a:p>
          <a:endParaRPr lang="ru-RU"/>
        </a:p>
      </dgm:t>
    </dgm:pt>
    <dgm:pt modelId="{DA7ED4A8-BA2A-4789-A848-DE46951B8D0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Представляет документы,</a:t>
          </a:r>
          <a:br>
            <a:rPr lang="ru-RU" sz="140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подтверждающие наличие уважительной причины</a:t>
          </a:r>
          <a:endParaRPr lang="ru-RU" sz="1400" dirty="0">
            <a:solidFill>
              <a:schemeClr val="accent6">
                <a:lumMod val="50000"/>
              </a:schemeClr>
            </a:solidFill>
          </a:endParaRPr>
        </a:p>
      </dgm:t>
    </dgm:pt>
    <dgm:pt modelId="{DB09599B-196B-4829-90C4-E3D4EE1F2473}" type="sibTrans" cxnId="{C47540E8-C4EB-45A5-A6BE-4978CD6E53B4}">
      <dgm:prSet/>
      <dgm:spPr/>
      <dgm:t>
        <a:bodyPr/>
        <a:lstStyle/>
        <a:p>
          <a:endParaRPr lang="ru-RU"/>
        </a:p>
      </dgm:t>
    </dgm:pt>
    <dgm:pt modelId="{3034751F-A040-4B57-8293-0FE95848873A}" type="parTrans" cxnId="{C47540E8-C4EB-45A5-A6BE-4978CD6E53B4}">
      <dgm:prSet/>
      <dgm:spPr/>
      <dgm:t>
        <a:bodyPr/>
        <a:lstStyle/>
        <a:p>
          <a:endParaRPr lang="ru-RU"/>
        </a:p>
      </dgm:t>
    </dgm:pt>
    <dgm:pt modelId="{9D307FCA-F947-44CB-9954-F738523643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accent6">
                  <a:lumMod val="50000"/>
                </a:schemeClr>
              </a:solidFill>
            </a:rPr>
            <a:t>Подает заявление в ГЭК через ОО</a:t>
          </a:r>
          <a:endParaRPr lang="ru-RU" sz="1400" dirty="0">
            <a:solidFill>
              <a:schemeClr val="accent6">
                <a:lumMod val="50000"/>
              </a:schemeClr>
            </a:solidFill>
          </a:endParaRPr>
        </a:p>
      </dgm:t>
    </dgm:pt>
    <dgm:pt modelId="{65C9683B-7451-4874-8037-163465184F97}" type="sibTrans" cxnId="{2871B846-0F1B-4280-B841-789E06B58DCE}">
      <dgm:prSet/>
      <dgm:spPr/>
      <dgm:t>
        <a:bodyPr/>
        <a:lstStyle/>
        <a:p>
          <a:endParaRPr lang="ru-RU"/>
        </a:p>
      </dgm:t>
    </dgm:pt>
    <dgm:pt modelId="{E61819FE-A57C-4E47-A6FF-54F5BE34125A}" type="parTrans" cxnId="{2871B846-0F1B-4280-B841-789E06B58DCE}">
      <dgm:prSet/>
      <dgm:spPr/>
      <dgm:t>
        <a:bodyPr/>
        <a:lstStyle/>
        <a:p>
          <a:endParaRPr lang="ru-RU"/>
        </a:p>
      </dgm:t>
    </dgm:pt>
    <dgm:pt modelId="{ED5C99F8-C45C-4543-888F-0C741AA589D1}" type="pres">
      <dgm:prSet presAssocID="{95267B63-1E13-44D7-86FD-354B2CF1742D}" presName="linearFlow" presStyleCnt="0">
        <dgm:presLayoutVars>
          <dgm:dir/>
          <dgm:animLvl val="lvl"/>
          <dgm:resizeHandles val="exact"/>
        </dgm:presLayoutVars>
      </dgm:prSet>
      <dgm:spPr/>
    </dgm:pt>
    <dgm:pt modelId="{01FE804D-1150-43B7-A828-21623E2E2092}" type="pres">
      <dgm:prSet presAssocID="{05EB6832-7F8D-4805-B6F1-858512309B29}" presName="composite" presStyleCnt="0"/>
      <dgm:spPr/>
    </dgm:pt>
    <dgm:pt modelId="{07372AEB-295E-431D-8888-903F70BB7094}" type="pres">
      <dgm:prSet presAssocID="{05EB6832-7F8D-4805-B6F1-858512309B2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04878-C31F-4777-A728-F0FA1F3171EC}" type="pres">
      <dgm:prSet presAssocID="{05EB6832-7F8D-4805-B6F1-858512309B29}" presName="parSh" presStyleLbl="node1" presStyleIdx="0" presStyleCnt="3" custScaleX="97354" custLinFactNeighborX="805" custLinFactNeighborY="-12697"/>
      <dgm:spPr/>
      <dgm:t>
        <a:bodyPr/>
        <a:lstStyle/>
        <a:p>
          <a:endParaRPr lang="ru-RU"/>
        </a:p>
      </dgm:t>
    </dgm:pt>
    <dgm:pt modelId="{4A87FE21-B842-48C2-BE49-9BD46410B53B}" type="pres">
      <dgm:prSet presAssocID="{05EB6832-7F8D-4805-B6F1-858512309B29}" presName="desTx" presStyleLbl="fgAcc1" presStyleIdx="0" presStyleCnt="3" custScaleX="126216" custScaleY="81034" custLinFactNeighborX="935" custLinFactNeighborY="4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07EC-DB2C-4CFA-A486-027193CE362D}" type="pres">
      <dgm:prSet presAssocID="{3CEA2DC2-5E6E-4AA2-A93F-C5FFC86861BE}" presName="sibTrans" presStyleLbl="sibTrans2D1" presStyleIdx="0" presStyleCnt="2" custLinFactNeighborY="16902"/>
      <dgm:spPr/>
      <dgm:t>
        <a:bodyPr/>
        <a:lstStyle/>
        <a:p>
          <a:endParaRPr lang="ru-RU"/>
        </a:p>
      </dgm:t>
    </dgm:pt>
    <dgm:pt modelId="{50FE8300-CC63-485D-A6E0-0E07837B27B9}" type="pres">
      <dgm:prSet presAssocID="{3CEA2DC2-5E6E-4AA2-A93F-C5FFC86861BE}" presName="connTx" presStyleLbl="sibTrans2D1" presStyleIdx="0" presStyleCnt="2"/>
      <dgm:spPr/>
      <dgm:t>
        <a:bodyPr/>
        <a:lstStyle/>
        <a:p>
          <a:endParaRPr lang="ru-RU"/>
        </a:p>
      </dgm:t>
    </dgm:pt>
    <dgm:pt modelId="{6922D512-4DD1-4466-B8D3-93E08E5571D3}" type="pres">
      <dgm:prSet presAssocID="{0D7480A5-7B6E-439A-A481-45007FFA898A}" presName="composite" presStyleCnt="0"/>
      <dgm:spPr/>
    </dgm:pt>
    <dgm:pt modelId="{32F27F1D-74A0-4139-9EF4-3949D0DDD28B}" type="pres">
      <dgm:prSet presAssocID="{0D7480A5-7B6E-439A-A481-45007FFA89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07B84-EF17-4AB5-967E-DF4A7ACBF7ED}" type="pres">
      <dgm:prSet presAssocID="{0D7480A5-7B6E-439A-A481-45007FFA898A}" presName="parSh" presStyleLbl="node1" presStyleIdx="1" presStyleCnt="3" custLinFactNeighborY="-14424"/>
      <dgm:spPr/>
      <dgm:t>
        <a:bodyPr/>
        <a:lstStyle/>
        <a:p>
          <a:endParaRPr lang="ru-RU"/>
        </a:p>
      </dgm:t>
    </dgm:pt>
    <dgm:pt modelId="{814FC386-66EE-4932-9F5A-4BE212C03A1C}" type="pres">
      <dgm:prSet presAssocID="{0D7480A5-7B6E-439A-A481-45007FFA898A}" presName="desTx" presStyleLbl="fgAcc1" presStyleIdx="1" presStyleCnt="3" custScaleX="91255" custScaleY="80755" custLinFactNeighborY="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F003-1E00-4018-8BDC-8915696E4AD0}" type="pres">
      <dgm:prSet presAssocID="{971C82FE-D739-4E72-A4C8-0F20C7E8F1E8}" presName="sibTrans" presStyleLbl="sibTrans2D1" presStyleIdx="1" presStyleCnt="2" custLinFactNeighborY="15024"/>
      <dgm:spPr/>
      <dgm:t>
        <a:bodyPr/>
        <a:lstStyle/>
        <a:p>
          <a:endParaRPr lang="ru-RU"/>
        </a:p>
      </dgm:t>
    </dgm:pt>
    <dgm:pt modelId="{2D0B7461-DE10-4F39-8EFA-29FBE6100634}" type="pres">
      <dgm:prSet presAssocID="{971C82FE-D739-4E72-A4C8-0F20C7E8F1E8}" presName="connTx" presStyleLbl="sibTrans2D1" presStyleIdx="1" presStyleCnt="2"/>
      <dgm:spPr/>
      <dgm:t>
        <a:bodyPr/>
        <a:lstStyle/>
        <a:p>
          <a:endParaRPr lang="ru-RU"/>
        </a:p>
      </dgm:t>
    </dgm:pt>
    <dgm:pt modelId="{0F0F568D-748F-42FB-8729-24FA55E8C47C}" type="pres">
      <dgm:prSet presAssocID="{A1C15F0F-B754-4959-845D-D9E9B41D5B1C}" presName="composite" presStyleCnt="0"/>
      <dgm:spPr/>
    </dgm:pt>
    <dgm:pt modelId="{A161E80C-31EE-41A9-AAA8-B769B714C973}" type="pres">
      <dgm:prSet presAssocID="{A1C15F0F-B754-4959-845D-D9E9B41D5B1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25629-8724-48FF-B581-E549AA3DE505}" type="pres">
      <dgm:prSet presAssocID="{A1C15F0F-B754-4959-845D-D9E9B41D5B1C}" presName="parSh" presStyleLbl="node1" presStyleIdx="2" presStyleCnt="3" custLinFactNeighborY="-26906"/>
      <dgm:spPr/>
      <dgm:t>
        <a:bodyPr/>
        <a:lstStyle/>
        <a:p>
          <a:endParaRPr lang="ru-RU"/>
        </a:p>
      </dgm:t>
    </dgm:pt>
    <dgm:pt modelId="{90657DF3-A322-481D-BFFF-2D9CF492EE15}" type="pres">
      <dgm:prSet presAssocID="{A1C15F0F-B754-4959-845D-D9E9B41D5B1C}" presName="desTx" presStyleLbl="fgAcc1" presStyleIdx="2" presStyleCnt="3" custScaleY="51313" custLinFactNeighborY="-17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5FA60B-FA88-476C-939F-C39E8E11A78F}" type="presOf" srcId="{05EB6832-7F8D-4805-B6F1-858512309B29}" destId="{D0B04878-C31F-4777-A728-F0FA1F3171EC}" srcOrd="1" destOrd="0" presId="urn:microsoft.com/office/officeart/2005/8/layout/process3"/>
    <dgm:cxn modelId="{08991A6C-9D64-470D-8A7C-1CCA6F96DABD}" type="presOf" srcId="{3CEA2DC2-5E6E-4AA2-A93F-C5FFC86861BE}" destId="{50FE8300-CC63-485D-A6E0-0E07837B27B9}" srcOrd="1" destOrd="0" presId="urn:microsoft.com/office/officeart/2005/8/layout/process3"/>
    <dgm:cxn modelId="{2871B846-0F1B-4280-B841-789E06B58DCE}" srcId="{05EB6832-7F8D-4805-B6F1-858512309B29}" destId="{9D307FCA-F947-44CB-9954-F7385236430C}" srcOrd="0" destOrd="0" parTransId="{E61819FE-A57C-4E47-A6FF-54F5BE34125A}" sibTransId="{65C9683B-7451-4874-8037-163465184F97}"/>
    <dgm:cxn modelId="{D6F8E61C-8C9A-4E67-B575-7296D751C890}" type="presOf" srcId="{0D7480A5-7B6E-439A-A481-45007FFA898A}" destId="{46107B84-EF17-4AB5-967E-DF4A7ACBF7ED}" srcOrd="1" destOrd="0" presId="urn:microsoft.com/office/officeart/2005/8/layout/process3"/>
    <dgm:cxn modelId="{0E81CD66-D597-4903-B72C-152673868F8B}" type="presOf" srcId="{9D307FCA-F947-44CB-9954-F7385236430C}" destId="{4A87FE21-B842-48C2-BE49-9BD46410B53B}" srcOrd="0" destOrd="0" presId="urn:microsoft.com/office/officeart/2005/8/layout/process3"/>
    <dgm:cxn modelId="{9D5ED214-A8B2-4B79-9BDE-1C320E22B335}" srcId="{95267B63-1E13-44D7-86FD-354B2CF1742D}" destId="{A1C15F0F-B754-4959-845D-D9E9B41D5B1C}" srcOrd="2" destOrd="0" parTransId="{88E469A2-0443-457E-88BB-98A336B7004C}" sibTransId="{1D9EAEDE-358B-429C-82CE-F7A96D34960F}"/>
    <dgm:cxn modelId="{D78D4134-6AE9-47F3-8848-555198B05C2D}" srcId="{0D7480A5-7B6E-439A-A481-45007FFA898A}" destId="{2CC64A88-EE2D-4E00-85F7-65AAD2B46C81}" srcOrd="1" destOrd="0" parTransId="{E677CF1B-2F04-4BEE-9E5B-28C33C28930B}" sibTransId="{038830C2-1D94-4793-A899-04F9BE832E19}"/>
    <dgm:cxn modelId="{B88452DB-2036-4B9F-A46A-929C04281562}" type="presOf" srcId="{0D7480A5-7B6E-439A-A481-45007FFA898A}" destId="{32F27F1D-74A0-4139-9EF4-3949D0DDD28B}" srcOrd="0" destOrd="0" presId="urn:microsoft.com/office/officeart/2005/8/layout/process3"/>
    <dgm:cxn modelId="{234822F6-CA8B-4F69-BC89-A6B5F1F0BE98}" type="presOf" srcId="{95267B63-1E13-44D7-86FD-354B2CF1742D}" destId="{ED5C99F8-C45C-4543-888F-0C741AA589D1}" srcOrd="0" destOrd="0" presId="urn:microsoft.com/office/officeart/2005/8/layout/process3"/>
    <dgm:cxn modelId="{E23AB797-B301-4A80-BF87-32D26CAB8B0A}" type="presOf" srcId="{971C82FE-D739-4E72-A4C8-0F20C7E8F1E8}" destId="{2D0B7461-DE10-4F39-8EFA-29FBE6100634}" srcOrd="1" destOrd="0" presId="urn:microsoft.com/office/officeart/2005/8/layout/process3"/>
    <dgm:cxn modelId="{A0C34305-0A2D-48A6-B172-3E8D2DEA50D7}" type="presOf" srcId="{2CC64A88-EE2D-4E00-85F7-65AAD2B46C81}" destId="{814FC386-66EE-4932-9F5A-4BE212C03A1C}" srcOrd="0" destOrd="1" presId="urn:microsoft.com/office/officeart/2005/8/layout/process3"/>
    <dgm:cxn modelId="{FDCCA9E6-0FB8-4593-8112-E80A4A413E1B}" type="presOf" srcId="{481153FD-2DFB-49BD-82AD-E57C13AFD685}" destId="{90657DF3-A322-481D-BFFF-2D9CF492EE15}" srcOrd="0" destOrd="0" presId="urn:microsoft.com/office/officeart/2005/8/layout/process3"/>
    <dgm:cxn modelId="{3133B306-4EF4-42B6-B618-5A52E12A4F5C}" type="presOf" srcId="{05EB6832-7F8D-4805-B6F1-858512309B29}" destId="{07372AEB-295E-431D-8888-903F70BB7094}" srcOrd="0" destOrd="0" presId="urn:microsoft.com/office/officeart/2005/8/layout/process3"/>
    <dgm:cxn modelId="{79EB835F-07B4-420A-BAEE-1B6E04A3AC9F}" type="presOf" srcId="{DA7ED4A8-BA2A-4789-A848-DE46951B8D0D}" destId="{4A87FE21-B842-48C2-BE49-9BD46410B53B}" srcOrd="0" destOrd="1" presId="urn:microsoft.com/office/officeart/2005/8/layout/process3"/>
    <dgm:cxn modelId="{38AC6F59-4B05-49A3-B09C-743D4DA16596}" type="presOf" srcId="{971C82FE-D739-4E72-A4C8-0F20C7E8F1E8}" destId="{1B5DF003-1E00-4018-8BDC-8915696E4AD0}" srcOrd="0" destOrd="0" presId="urn:microsoft.com/office/officeart/2005/8/layout/process3"/>
    <dgm:cxn modelId="{7E27C0E2-7D67-40C6-9F68-6375FCEC2C8D}" srcId="{95267B63-1E13-44D7-86FD-354B2CF1742D}" destId="{0D7480A5-7B6E-439A-A481-45007FFA898A}" srcOrd="1" destOrd="0" parTransId="{1F5A8E3F-B614-4B1D-94B6-65996876E722}" sibTransId="{971C82FE-D739-4E72-A4C8-0F20C7E8F1E8}"/>
    <dgm:cxn modelId="{AFDEE55A-C9BC-4DD4-BBE9-A7DA4A49F436}" type="presOf" srcId="{215BE54B-30DA-45E6-88FB-6BE71CD965FF}" destId="{814FC386-66EE-4932-9F5A-4BE212C03A1C}" srcOrd="0" destOrd="0" presId="urn:microsoft.com/office/officeart/2005/8/layout/process3"/>
    <dgm:cxn modelId="{2E52166E-C79D-422E-97FB-872FE4405593}" type="presOf" srcId="{A1C15F0F-B754-4959-845D-D9E9B41D5B1C}" destId="{A161E80C-31EE-41A9-AAA8-B769B714C973}" srcOrd="0" destOrd="0" presId="urn:microsoft.com/office/officeart/2005/8/layout/process3"/>
    <dgm:cxn modelId="{67D5CCEB-D082-46A0-B003-2222CE475F5C}" type="presOf" srcId="{A1C15F0F-B754-4959-845D-D9E9B41D5B1C}" destId="{F1E25629-8724-48FF-B581-E549AA3DE505}" srcOrd="1" destOrd="0" presId="urn:microsoft.com/office/officeart/2005/8/layout/process3"/>
    <dgm:cxn modelId="{E23B5E99-3A5B-4BEC-A242-F07C30887584}" srcId="{95267B63-1E13-44D7-86FD-354B2CF1742D}" destId="{05EB6832-7F8D-4805-B6F1-858512309B29}" srcOrd="0" destOrd="0" parTransId="{156CA2F3-3A0E-4C86-92CD-5AF8EBC08A7D}" sibTransId="{3CEA2DC2-5E6E-4AA2-A93F-C5FFC86861BE}"/>
    <dgm:cxn modelId="{B60DFEB4-121C-45EA-91C0-AEC35CD7585F}" srcId="{0D7480A5-7B6E-439A-A481-45007FFA898A}" destId="{215BE54B-30DA-45E6-88FB-6BE71CD965FF}" srcOrd="0" destOrd="0" parTransId="{54F83CFE-7280-4C92-A54C-E8F391EEA0F2}" sibTransId="{6B037960-361A-48A5-A2F8-305814E20CC2}"/>
    <dgm:cxn modelId="{B218989E-B659-4E07-A7C5-05938879870C}" type="presOf" srcId="{3CEA2DC2-5E6E-4AA2-A93F-C5FFC86861BE}" destId="{5FF007EC-DB2C-4CFA-A486-027193CE362D}" srcOrd="0" destOrd="0" presId="urn:microsoft.com/office/officeart/2005/8/layout/process3"/>
    <dgm:cxn modelId="{C47540E8-C4EB-45A5-A6BE-4978CD6E53B4}" srcId="{05EB6832-7F8D-4805-B6F1-858512309B29}" destId="{DA7ED4A8-BA2A-4789-A848-DE46951B8D0D}" srcOrd="1" destOrd="0" parTransId="{3034751F-A040-4B57-8293-0FE95848873A}" sibTransId="{DB09599B-196B-4829-90C4-E3D4EE1F2473}"/>
    <dgm:cxn modelId="{E801B66C-4033-403F-AA61-6987E856D8A2}" srcId="{A1C15F0F-B754-4959-845D-D9E9B41D5B1C}" destId="{481153FD-2DFB-49BD-82AD-E57C13AFD685}" srcOrd="0" destOrd="0" parTransId="{A9B9F591-43A4-4747-B990-D692D7EC8F2F}" sibTransId="{171EDE2A-E87E-4262-9D90-AC8688EE0C2D}"/>
    <dgm:cxn modelId="{B902CCEE-2F27-4144-A751-11A570A84956}" type="presParOf" srcId="{ED5C99F8-C45C-4543-888F-0C741AA589D1}" destId="{01FE804D-1150-43B7-A828-21623E2E2092}" srcOrd="0" destOrd="0" presId="urn:microsoft.com/office/officeart/2005/8/layout/process3"/>
    <dgm:cxn modelId="{B1581F19-D88C-43F2-97B7-499F48FB84F4}" type="presParOf" srcId="{01FE804D-1150-43B7-A828-21623E2E2092}" destId="{07372AEB-295E-431D-8888-903F70BB7094}" srcOrd="0" destOrd="0" presId="urn:microsoft.com/office/officeart/2005/8/layout/process3"/>
    <dgm:cxn modelId="{7894639B-ACB9-41DE-9DF1-C07979016E09}" type="presParOf" srcId="{01FE804D-1150-43B7-A828-21623E2E2092}" destId="{D0B04878-C31F-4777-A728-F0FA1F3171EC}" srcOrd="1" destOrd="0" presId="urn:microsoft.com/office/officeart/2005/8/layout/process3"/>
    <dgm:cxn modelId="{0C642DD8-BC31-4345-8E3B-79E978C58EB8}" type="presParOf" srcId="{01FE804D-1150-43B7-A828-21623E2E2092}" destId="{4A87FE21-B842-48C2-BE49-9BD46410B53B}" srcOrd="2" destOrd="0" presId="urn:microsoft.com/office/officeart/2005/8/layout/process3"/>
    <dgm:cxn modelId="{EB1E6DE3-4654-41A4-8A0F-CCA5BBD6E953}" type="presParOf" srcId="{ED5C99F8-C45C-4543-888F-0C741AA589D1}" destId="{5FF007EC-DB2C-4CFA-A486-027193CE362D}" srcOrd="1" destOrd="0" presId="urn:microsoft.com/office/officeart/2005/8/layout/process3"/>
    <dgm:cxn modelId="{037FF22C-0605-4A67-A657-79BEFB75A6D8}" type="presParOf" srcId="{5FF007EC-DB2C-4CFA-A486-027193CE362D}" destId="{50FE8300-CC63-485D-A6E0-0E07837B27B9}" srcOrd="0" destOrd="0" presId="urn:microsoft.com/office/officeart/2005/8/layout/process3"/>
    <dgm:cxn modelId="{CA755832-3982-40B9-A7D3-1F463081DDEB}" type="presParOf" srcId="{ED5C99F8-C45C-4543-888F-0C741AA589D1}" destId="{6922D512-4DD1-4466-B8D3-93E08E5571D3}" srcOrd="2" destOrd="0" presId="urn:microsoft.com/office/officeart/2005/8/layout/process3"/>
    <dgm:cxn modelId="{78258C24-63CF-41A4-829F-499F661CAAEF}" type="presParOf" srcId="{6922D512-4DD1-4466-B8D3-93E08E5571D3}" destId="{32F27F1D-74A0-4139-9EF4-3949D0DDD28B}" srcOrd="0" destOrd="0" presId="urn:microsoft.com/office/officeart/2005/8/layout/process3"/>
    <dgm:cxn modelId="{12AAD370-ACBA-4251-A304-5B81B0484E2F}" type="presParOf" srcId="{6922D512-4DD1-4466-B8D3-93E08E5571D3}" destId="{46107B84-EF17-4AB5-967E-DF4A7ACBF7ED}" srcOrd="1" destOrd="0" presId="urn:microsoft.com/office/officeart/2005/8/layout/process3"/>
    <dgm:cxn modelId="{58EB16BA-2A6D-43C7-8711-D22C24F8371C}" type="presParOf" srcId="{6922D512-4DD1-4466-B8D3-93E08E5571D3}" destId="{814FC386-66EE-4932-9F5A-4BE212C03A1C}" srcOrd="2" destOrd="0" presId="urn:microsoft.com/office/officeart/2005/8/layout/process3"/>
    <dgm:cxn modelId="{8C771531-4395-4EBF-8919-AD2DC6707D52}" type="presParOf" srcId="{ED5C99F8-C45C-4543-888F-0C741AA589D1}" destId="{1B5DF003-1E00-4018-8BDC-8915696E4AD0}" srcOrd="3" destOrd="0" presId="urn:microsoft.com/office/officeart/2005/8/layout/process3"/>
    <dgm:cxn modelId="{329498FF-4F2C-41FB-B695-69E95BE55ECB}" type="presParOf" srcId="{1B5DF003-1E00-4018-8BDC-8915696E4AD0}" destId="{2D0B7461-DE10-4F39-8EFA-29FBE6100634}" srcOrd="0" destOrd="0" presId="urn:microsoft.com/office/officeart/2005/8/layout/process3"/>
    <dgm:cxn modelId="{5DE53AD8-53EB-4C87-BFA6-2C58C0902456}" type="presParOf" srcId="{ED5C99F8-C45C-4543-888F-0C741AA589D1}" destId="{0F0F568D-748F-42FB-8729-24FA55E8C47C}" srcOrd="4" destOrd="0" presId="urn:microsoft.com/office/officeart/2005/8/layout/process3"/>
    <dgm:cxn modelId="{F58DEFF7-DD85-4550-A297-134C399F6703}" type="presParOf" srcId="{0F0F568D-748F-42FB-8729-24FA55E8C47C}" destId="{A161E80C-31EE-41A9-AAA8-B769B714C973}" srcOrd="0" destOrd="0" presId="urn:microsoft.com/office/officeart/2005/8/layout/process3"/>
    <dgm:cxn modelId="{2E845F21-314C-46E8-8B64-27E0A44F834F}" type="presParOf" srcId="{0F0F568D-748F-42FB-8729-24FA55E8C47C}" destId="{F1E25629-8724-48FF-B581-E549AA3DE505}" srcOrd="1" destOrd="0" presId="urn:microsoft.com/office/officeart/2005/8/layout/process3"/>
    <dgm:cxn modelId="{A6DE9BEE-9D59-411F-A640-3B5C76056880}" type="presParOf" srcId="{0F0F568D-748F-42FB-8729-24FA55E8C47C}" destId="{90657DF3-A322-481D-BFFF-2D9CF492EE1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04878-C31F-4777-A728-F0FA1F3171EC}">
      <dsp:nvSpPr>
        <dsp:cNvPr id="0" name=""/>
        <dsp:cNvSpPr/>
      </dsp:nvSpPr>
      <dsp:spPr>
        <a:xfrm>
          <a:off x="23363" y="0"/>
          <a:ext cx="2411292" cy="1123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Участник ГИА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3363" y="0"/>
        <a:ext cx="2411292" cy="748800"/>
      </dsp:txXfrm>
    </dsp:sp>
    <dsp:sp modelId="{4A87FE21-B842-48C2-BE49-9BD46410B53B}">
      <dsp:nvSpPr>
        <dsp:cNvPr id="0" name=""/>
        <dsp:cNvSpPr/>
      </dsp:nvSpPr>
      <dsp:spPr>
        <a:xfrm>
          <a:off x="176454" y="903559"/>
          <a:ext cx="3126155" cy="1213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Подает заявление в ГЭК через ОО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Представляет документы,</a:t>
          </a:r>
          <a:b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подтверждающие наличие уважительной причины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1998" y="939103"/>
        <a:ext cx="3055067" cy="1142477"/>
      </dsp:txXfrm>
    </dsp:sp>
    <dsp:sp modelId="{5FF007EC-DB2C-4CFA-A486-027193CE362D}">
      <dsp:nvSpPr>
        <dsp:cNvPr id="0" name=""/>
        <dsp:cNvSpPr/>
      </dsp:nvSpPr>
      <dsp:spPr>
        <a:xfrm>
          <a:off x="2894507" y="170298"/>
          <a:ext cx="974885" cy="6166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894507" y="293630"/>
        <a:ext cx="789888" cy="369994"/>
      </dsp:txXfrm>
    </dsp:sp>
    <dsp:sp modelId="{46107B84-EF17-4AB5-967E-DF4A7ACBF7ED}">
      <dsp:nvSpPr>
        <dsp:cNvPr id="0" name=""/>
        <dsp:cNvSpPr/>
      </dsp:nvSpPr>
      <dsp:spPr>
        <a:xfrm>
          <a:off x="4274062" y="0"/>
          <a:ext cx="2476829" cy="1123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1"/>
              </a:solidFill>
            </a:rPr>
            <a:t>Образовательная организация</a:t>
          </a:r>
          <a:endParaRPr lang="ru-RU" sz="1800" b="1" i="0" kern="1200" dirty="0">
            <a:solidFill>
              <a:schemeClr val="bg1"/>
            </a:solidFill>
          </a:endParaRPr>
        </a:p>
      </dsp:txBody>
      <dsp:txXfrm>
        <a:off x="4274062" y="0"/>
        <a:ext cx="2476829" cy="748800"/>
      </dsp:txXfrm>
    </dsp:sp>
    <dsp:sp modelId="{814FC386-66EE-4932-9F5A-4BE212C03A1C}">
      <dsp:nvSpPr>
        <dsp:cNvPr id="0" name=""/>
        <dsp:cNvSpPr/>
      </dsp:nvSpPr>
      <dsp:spPr>
        <a:xfrm>
          <a:off x="4889664" y="907738"/>
          <a:ext cx="2260230" cy="120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Формирует сопровождающее ходатайство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Передает в ГЭК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25086" y="943160"/>
        <a:ext cx="2189386" cy="1138542"/>
      </dsp:txXfrm>
    </dsp:sp>
    <dsp:sp modelId="{1B5DF003-1E00-4018-8BDC-8915696E4AD0}">
      <dsp:nvSpPr>
        <dsp:cNvPr id="0" name=""/>
        <dsp:cNvSpPr/>
      </dsp:nvSpPr>
      <dsp:spPr>
        <a:xfrm>
          <a:off x="7099295" y="158717"/>
          <a:ext cx="738615" cy="6166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099295" y="282049"/>
        <a:ext cx="553618" cy="369994"/>
      </dsp:txXfrm>
    </dsp:sp>
    <dsp:sp modelId="{F1E25629-8724-48FF-B581-E549AA3DE505}">
      <dsp:nvSpPr>
        <dsp:cNvPr id="0" name=""/>
        <dsp:cNvSpPr/>
      </dsp:nvSpPr>
      <dsp:spPr>
        <a:xfrm>
          <a:off x="8144506" y="0"/>
          <a:ext cx="2476829" cy="1123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ДОО ТО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8144506" y="0"/>
        <a:ext cx="2476829" cy="748800"/>
      </dsp:txXfrm>
    </dsp:sp>
    <dsp:sp modelId="{90657DF3-A322-481D-BFFF-2D9CF492EE15}">
      <dsp:nvSpPr>
        <dsp:cNvPr id="0" name=""/>
        <dsp:cNvSpPr/>
      </dsp:nvSpPr>
      <dsp:spPr>
        <a:xfrm>
          <a:off x="8651808" y="973397"/>
          <a:ext cx="2476829" cy="768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ГЭК рассматривает заявление и принимает решение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674316" y="995905"/>
        <a:ext cx="2431813" cy="723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BC048B5-CBA9-42B5-A3BA-EA25B471EFE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16D02A7-9830-4612-91C3-9257853D8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C7C13C8-9F63-4E4C-85C1-02291C23D86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0744EB7-A856-4B73-8F44-AF2D876E7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8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8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9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9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9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59C2A-5185-4FA9-94D6-64F80680AB54}" type="slidenum">
              <a:rPr lang="ru-RU" smtClean="0">
                <a:solidFill>
                  <a:srgbClr val="344068"/>
                </a:solidFill>
              </a:rPr>
              <a:pPr/>
              <a:t>‹#›</a:t>
            </a:fld>
            <a:endParaRPr lang="ru-RU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63BBC9-54B6-4C25-9D76-9F4CCCD37383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A59C2A-5185-4FA9-94D6-64F80680AB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ko.tomsk.ru/" TargetMode="External"/><Relationship Id="rId3" Type="http://schemas.openxmlformats.org/officeDocument/2006/relationships/hyperlink" Target="https://obrnadzor.gov.ru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hyperlink" Target="http://www.rustest.ru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www.fipi.ru/" TargetMode="External"/><Relationship Id="rId9" Type="http://schemas.openxmlformats.org/officeDocument/2006/relationships/hyperlink" Target="https://edu.tomsk.gov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849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   </a:t>
            </a:r>
            <a:r>
              <a:rPr lang="ru-RU" sz="4000" b="1" dirty="0" smtClean="0">
                <a:solidFill>
                  <a:srgbClr val="C00000"/>
                </a:solidFill>
              </a:rPr>
              <a:t>ГОСУДАРСТВЕННАЯ </a:t>
            </a:r>
            <a:r>
              <a:rPr lang="ru-RU" sz="4000" b="1" dirty="0">
                <a:solidFill>
                  <a:srgbClr val="C00000"/>
                </a:solidFill>
              </a:rPr>
              <a:t>ИТОГОВАЯ АТТЕСТАЦИЯ 2024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285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Томск – 2024</a:t>
            </a:r>
          </a:p>
        </p:txBody>
      </p:sp>
      <p:sp>
        <p:nvSpPr>
          <p:cNvPr id="65" name="Заголовок 2"/>
          <p:cNvSpPr txBox="1">
            <a:spLocks/>
          </p:cNvSpPr>
          <p:nvPr/>
        </p:nvSpPr>
        <p:spPr>
          <a:xfrm>
            <a:off x="7722524" y="4685087"/>
            <a:ext cx="4172454" cy="936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endParaRPr lang="ru-RU" sz="1400" dirty="0">
              <a:solidFill>
                <a:srgbClr val="355969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38655" y="4126976"/>
            <a:ext cx="11488581" cy="76197"/>
            <a:chOff x="364056" y="3762895"/>
            <a:chExt cx="11488581" cy="7619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64056" y="3762895"/>
              <a:ext cx="11480120" cy="0"/>
            </a:xfrm>
            <a:prstGeom prst="line">
              <a:avLst/>
            </a:prstGeom>
            <a:ln w="31750">
              <a:solidFill>
                <a:srgbClr val="ABC8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72517" y="3839092"/>
              <a:ext cx="11480120" cy="0"/>
            </a:xfrm>
            <a:prstGeom prst="line">
              <a:avLst/>
            </a:prstGeom>
            <a:ln>
              <a:solidFill>
                <a:srgbClr val="ABC8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396093" y="925283"/>
            <a:ext cx="88500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43B84"/>
                </a:solidFill>
              </a:rPr>
              <a:t>Ознакомление </a:t>
            </a:r>
            <a:r>
              <a:rPr lang="ru-RU" sz="6000" b="1" dirty="0">
                <a:solidFill>
                  <a:srgbClr val="143B84"/>
                </a:solidFill>
              </a:rPr>
              <a:t>с Порядком проведения ГИА-9</a:t>
            </a:r>
            <a:endParaRPr lang="ru-RU" sz="6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751" y="4473211"/>
            <a:ext cx="1872208" cy="16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Расписание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4294"/>
              </p:ext>
            </p:extLst>
          </p:nvPr>
        </p:nvGraphicFramePr>
        <p:xfrm>
          <a:off x="345991" y="716340"/>
          <a:ext cx="11467068" cy="3534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Досрочный период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ГВЭ-9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апреля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апреля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информатика, литература, обществознание, химия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иностранные языки, история, физика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информатика, литература, обществознание, химия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мая (ср)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иностранные языки, история, физика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русский язык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5790" y="4296752"/>
            <a:ext cx="11055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Досрочно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экзамены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могут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сдать обучающиеся,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 уважительным причинам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(подтвержденным документально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) не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имеющие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возможности пройти ГИА в основные сроки, 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например: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портсмены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выезжающие на тренировочные сборы, соревнования, смотры, кандидаты в сборные команды РФ;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участники международных олимпиад школьников, конкурсов и соревнований;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ученики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, направляемые на лечение и профилактические мероприятия;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выпускники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школ за рубежом или выезжающие за рубеж для продолжения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обучения.</a:t>
            </a:r>
            <a:endParaRPr lang="ru-RU" sz="16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Расписание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06518"/>
              </p:ext>
            </p:extLst>
          </p:nvPr>
        </p:nvGraphicFramePr>
        <p:xfrm>
          <a:off x="410610" y="708954"/>
          <a:ext cx="11353022" cy="5493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5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3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9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4" marR="64394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ГВЭ-9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мая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иностранные языки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4" marR="64394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4" marR="64394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(ср)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мая (пн)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обществознание, химия, информатика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 (чт)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история, физика, 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(пн)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(чт)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 (вт)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информатика, обществознание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июня (пт)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биология, информатика, литература, физика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июня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русский язык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июня (вт)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исключением русского языка и математики)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июня (ср)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исключением русского языка и математики)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июня (чт)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0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(пн)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июля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Расписание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10919"/>
              </p:ext>
            </p:extLst>
          </p:nvPr>
        </p:nvGraphicFramePr>
        <p:xfrm>
          <a:off x="370925" y="930303"/>
          <a:ext cx="11491786" cy="51439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22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4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Дополнительный период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DC6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ОГЭ,    ГВЭ-9</a:t>
                      </a:r>
                      <a:endParaRPr lang="ru-RU" sz="1800" dirty="0">
                        <a:solidFill>
                          <a:srgbClr val="FFDC6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история, физика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информатика, литература, обществознание, химия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сентября (ср)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русский язык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исключением русского языка и математики)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предметам (за 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исключением русского языка и математики)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сентября (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                      Продолжительность экзаменов и использование средств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27441"/>
              </p:ext>
            </p:extLst>
          </p:nvPr>
        </p:nvGraphicFramePr>
        <p:xfrm>
          <a:off x="458572" y="748123"/>
          <a:ext cx="11293456" cy="28776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5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Продолжительность экзаменов (</a:t>
                      </a:r>
                      <a:r>
                        <a:rPr lang="ru-RU" sz="2400" dirty="0" smtClean="0">
                          <a:solidFill>
                            <a:srgbClr val="FFDC6D"/>
                          </a:solidFill>
                        </a:rPr>
                        <a:t>ОГЭ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 часа 55 минут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(235 минут)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литература, математика, русский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язык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 часа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(180 минут)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история, обществознание, химия, физика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 часа 30 минут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(150 минут)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биология, география, информатика</a:t>
                      </a:r>
                      <a:endParaRPr lang="ru-RU" sz="1800" b="1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 часа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(120 минут)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английский, испанский, немецкий, французский языки 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(письменная часть)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 минут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английский, испанский, немецкий, французский языки (устная часть)</a:t>
                      </a:r>
                      <a:endParaRPr lang="ru-RU" sz="1800" b="1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74845"/>
              </p:ext>
            </p:extLst>
          </p:nvPr>
        </p:nvGraphicFramePr>
        <p:xfrm>
          <a:off x="2043485" y="3830668"/>
          <a:ext cx="8221650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Допускается использование участниками </a:t>
                      </a:r>
                      <a:r>
                        <a:rPr lang="ru-RU" sz="2400" dirty="0" smtClean="0">
                          <a:solidFill>
                            <a:srgbClr val="FFDC6D"/>
                          </a:solidFill>
                        </a:rPr>
                        <a:t>ОГЭ</a:t>
                      </a:r>
                      <a:r>
                        <a:rPr lang="ru-RU" sz="2400" dirty="0" smtClean="0"/>
                        <a:t> на экзамене</a:t>
                      </a:r>
                      <a:endParaRPr lang="ru-RU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Биология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непрограммируемый калькулятор</a:t>
                      </a:r>
                      <a:endParaRPr lang="ru-RU" sz="1800" b="1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География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непрограммируемый калькулятор</a:t>
                      </a:r>
                      <a:endParaRPr lang="ru-RU" sz="1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Математика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линейка</a:t>
                      </a:r>
                      <a:endParaRPr lang="ru-RU" sz="1800" b="1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Физика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линейка, непрограммируемый калькулятор</a:t>
                      </a:r>
                      <a:endParaRPr lang="ru-RU" sz="1800" b="1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Химия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непрограммируемый калькулятор</a:t>
                      </a:r>
                      <a:endParaRPr lang="ru-RU" sz="1800" b="1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Условия для выдачи </a:t>
            </a:r>
            <a:r>
              <a:rPr lang="ru-RU" sz="2800" b="1" dirty="0">
                <a:solidFill>
                  <a:schemeClr val="bg1"/>
                </a:solidFill>
              </a:rPr>
              <a:t>аттестатов  (</a:t>
            </a:r>
            <a:r>
              <a:rPr lang="ru-RU" sz="2800" b="1" dirty="0" smtClean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ГИА-9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540881" y="993743"/>
            <a:ext cx="0" cy="49405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6171" y="3664133"/>
            <a:ext cx="4446494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>
                <a:solidFill>
                  <a:srgbClr val="355969"/>
                </a:solidFill>
              </a:rPr>
              <a:t> </a:t>
            </a:r>
            <a:r>
              <a:rPr lang="ru-RU" sz="2400" b="1" dirty="0" smtClean="0">
                <a:solidFill>
                  <a:srgbClr val="355969"/>
                </a:solidFill>
              </a:rPr>
              <a:t>экзамена</a:t>
            </a:r>
            <a:r>
              <a:rPr lang="ru-RU" sz="2400" dirty="0" smtClean="0">
                <a:solidFill>
                  <a:srgbClr val="355969"/>
                </a:solidFill>
              </a:rPr>
              <a:t>:</a:t>
            </a:r>
          </a:p>
          <a:p>
            <a:endParaRPr lang="ru-RU" dirty="0" smtClean="0">
              <a:solidFill>
                <a:srgbClr val="35596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u="sng" dirty="0" smtClean="0">
                <a:solidFill>
                  <a:srgbClr val="355969"/>
                </a:solidFill>
              </a:rPr>
              <a:t>2 обязательных</a:t>
            </a:r>
            <a:r>
              <a:rPr lang="ru-RU" sz="2000" dirty="0" smtClean="0">
                <a:solidFill>
                  <a:srgbClr val="355969"/>
                </a:solidFill>
              </a:rPr>
              <a:t> (</a:t>
            </a:r>
            <a:r>
              <a:rPr lang="ru-RU" sz="2000" b="1" dirty="0" smtClean="0">
                <a:solidFill>
                  <a:srgbClr val="355969"/>
                </a:solidFill>
              </a:rPr>
              <a:t>русский язык и математика) –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 ниже отметки «</a:t>
            </a:r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358775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</a:rPr>
              <a:t>по выбору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ниже отметки </a:t>
            </a:r>
            <a:r>
              <a:rPr lang="ru-RU" sz="2000" dirty="0">
                <a:solidFill>
                  <a:srgbClr val="7AA8BC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3</a:t>
            </a:r>
            <a:r>
              <a:rPr lang="ru-RU" sz="2000" dirty="0" smtClean="0">
                <a:solidFill>
                  <a:srgbClr val="7AA8BC"/>
                </a:solidFill>
              </a:rPr>
              <a:t>»</a:t>
            </a:r>
            <a:endParaRPr lang="ru-RU" sz="2000" dirty="0">
              <a:solidFill>
                <a:srgbClr val="7AA8B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036" y="3957729"/>
            <a:ext cx="549504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355969"/>
                </a:solidFill>
              </a:rPr>
              <a:t>все</a:t>
            </a:r>
            <a:r>
              <a:rPr lang="ru-RU" sz="2000" dirty="0" smtClean="0">
                <a:solidFill>
                  <a:srgbClr val="355969"/>
                </a:solidFill>
              </a:rPr>
              <a:t> итоговые отметки «</a:t>
            </a:r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r>
              <a:rPr lang="ru-RU" sz="2000" dirty="0" smtClean="0">
                <a:solidFill>
                  <a:srgbClr val="355969"/>
                </a:solidFill>
              </a:rPr>
              <a:t>»</a:t>
            </a:r>
          </a:p>
          <a:p>
            <a:endParaRPr lang="ru-RU" sz="2000" dirty="0" smtClean="0">
              <a:solidFill>
                <a:srgbClr val="3559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положительные отметки (не ниже </a:t>
            </a:r>
            <a:r>
              <a:rPr lang="ru-RU" sz="1600" dirty="0" smtClean="0">
                <a:solidFill>
                  <a:srgbClr val="355969"/>
                </a:solidFill>
              </a:rPr>
              <a:t>«</a:t>
            </a:r>
            <a:r>
              <a:rPr lang="ru-RU" sz="1600" b="1" dirty="0" smtClean="0">
                <a:solidFill>
                  <a:srgbClr val="C00000"/>
                </a:solidFill>
              </a:rPr>
              <a:t>4</a:t>
            </a:r>
            <a:r>
              <a:rPr lang="ru-RU" sz="1600" dirty="0" smtClean="0">
                <a:solidFill>
                  <a:srgbClr val="355969"/>
                </a:solidFill>
              </a:rPr>
              <a:t>») на ГИА по всем предметам (по обязательным и по выбору)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4768" y="5059221"/>
            <a:ext cx="188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!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4" name="AutoShape 2" descr="https://ndc.book24.ru/resize/820x1180/iblock/5ef/5ef556dd9823f8a06966a2be5921e71f/3d8524a7d2c881e16db83553af1c6b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88" y="990303"/>
            <a:ext cx="3289230" cy="2345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26" y="935249"/>
            <a:ext cx="3321027" cy="2346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200" y="919055"/>
            <a:ext cx="1652839" cy="23464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44592" y="5145695"/>
            <a:ext cx="518057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итоговая отметка = (годовая + экзаменационная) / 2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(с округлением до целого числа по правилам математического округления)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Выставление итоговых отметок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9" y="0"/>
            <a:ext cx="1472944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ГИА-9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https://ndc.book24.ru/resize/820x1180/iblock/5ef/5ef556dd9823f8a06966a2be5921e71f/3d8524a7d2c881e16db83553af1c6b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2915" y="712077"/>
            <a:ext cx="3714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 класс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3721" y="1240680"/>
            <a:ext cx="11551187" cy="1477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"Русский язык", "Математика"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 учебных предмета, сдаваемых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выбору  определяются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среднее арифметическое: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годовой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экзаменационной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отметок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выпускника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(округление до целого числа по правилам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математического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округления)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3722" y="3125330"/>
            <a:ext cx="11551186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Если </a:t>
            </a:r>
            <a:r>
              <a:rPr lang="ru-RU" sz="1600" b="1" dirty="0">
                <a:solidFill>
                  <a:srgbClr val="C00000"/>
                </a:solidFill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УП ОО </a:t>
            </a:r>
            <a:r>
              <a:rPr lang="ru-RU" sz="1600" b="1" dirty="0">
                <a:solidFill>
                  <a:srgbClr val="C00000"/>
                </a:solidFill>
              </a:rPr>
              <a:t>указаны учебные </a:t>
            </a:r>
            <a:r>
              <a:rPr lang="ru-RU" sz="1600" b="1" dirty="0" smtClean="0">
                <a:solidFill>
                  <a:srgbClr val="C00000"/>
                </a:solidFill>
              </a:rPr>
              <a:t>курсы: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"Алгебра",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"</a:t>
            </a:r>
            <a:r>
              <a:rPr lang="ru-RU" sz="1600" b="1" dirty="0">
                <a:solidFill>
                  <a:srgbClr val="C00000"/>
                </a:solidFill>
              </a:rPr>
              <a:t>Геометрия"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и "</a:t>
            </a:r>
            <a:r>
              <a:rPr lang="ru-RU" sz="1600" b="1" dirty="0">
                <a:solidFill>
                  <a:srgbClr val="C00000"/>
                </a:solidFill>
              </a:rPr>
              <a:t>Вероятность и статистика",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то </a:t>
            </a:r>
            <a:r>
              <a:rPr lang="ru-RU" sz="1600" b="1" dirty="0">
                <a:solidFill>
                  <a:srgbClr val="C00000"/>
                </a:solidFill>
              </a:rPr>
              <a:t>в графе "Наименование учебных предметов" указывается </a:t>
            </a:r>
            <a:r>
              <a:rPr lang="ru-RU" sz="1600" b="1" dirty="0" smtClean="0">
                <a:solidFill>
                  <a:srgbClr val="C00000"/>
                </a:solidFill>
              </a:rPr>
              <a:t>"</a:t>
            </a:r>
            <a:r>
              <a:rPr lang="ru-RU" sz="1600" b="1" dirty="0">
                <a:solidFill>
                  <a:srgbClr val="C00000"/>
                </a:solidFill>
              </a:rPr>
              <a:t>Математика",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а итоговая </a:t>
            </a:r>
            <a:r>
              <a:rPr lang="ru-RU" sz="1600" b="1" dirty="0">
                <a:solidFill>
                  <a:srgbClr val="C00000"/>
                </a:solidFill>
              </a:rPr>
              <a:t>отметка </a:t>
            </a:r>
            <a:r>
              <a:rPr lang="ru-RU" sz="1600" b="1" dirty="0" smtClean="0">
                <a:solidFill>
                  <a:srgbClr val="C00000"/>
                </a:solidFill>
              </a:rPr>
              <a:t>за 9 класс определяется </a:t>
            </a:r>
            <a:r>
              <a:rPr lang="ru-RU" sz="1600" b="1" dirty="0">
                <a:solidFill>
                  <a:srgbClr val="C00000"/>
                </a:solidFill>
              </a:rPr>
              <a:t>как среднее арифметическое годовых отметок по учебным курсам "</a:t>
            </a:r>
            <a:r>
              <a:rPr lang="ru-RU" sz="1600" b="1" dirty="0" smtClean="0">
                <a:solidFill>
                  <a:srgbClr val="C00000"/>
                </a:solidFill>
              </a:rPr>
              <a:t>Алгебра", </a:t>
            </a:r>
            <a:r>
              <a:rPr lang="ru-RU" sz="1600" b="1" dirty="0">
                <a:solidFill>
                  <a:srgbClr val="C00000"/>
                </a:solidFill>
              </a:rPr>
              <a:t>"Геометрия" и "Вероятность и </a:t>
            </a:r>
            <a:r>
              <a:rPr lang="ru-RU" sz="1600" b="1" dirty="0" smtClean="0">
                <a:solidFill>
                  <a:srgbClr val="C00000"/>
                </a:solidFill>
              </a:rPr>
              <a:t>статистика" и экзаменационной отметки.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3721" y="5004707"/>
            <a:ext cx="112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Итоговые отметки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другим учебным предметам выставляются на основе годовой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отметки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9 класс.</a:t>
            </a:r>
          </a:p>
        </p:txBody>
      </p:sp>
    </p:spTree>
    <p:extLst>
      <p:ext uri="{BB962C8B-B14F-4D97-AF65-F5344CB8AC3E}">
        <p14:creationId xmlns:p14="http://schemas.microsoft.com/office/powerpoint/2010/main" val="33132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Пересдача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4496" y="641121"/>
            <a:ext cx="2018270" cy="799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 экзамена</a:t>
            </a:r>
          </a:p>
          <a:p>
            <a:pPr algn="ctr"/>
            <a:r>
              <a:rPr lang="ru-RU" dirty="0" smtClean="0"/>
              <a:t>(2 обязательных и 2 по выбору)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11637" y="641121"/>
            <a:ext cx="2018270" cy="799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 экзамена (ОВЗ)</a:t>
            </a:r>
          </a:p>
          <a:p>
            <a:pPr algn="ctr"/>
            <a:r>
              <a:rPr lang="ru-RU" dirty="0" smtClean="0"/>
              <a:t>(русский язык, математика)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363" y="1707500"/>
            <a:ext cx="2015283" cy="79907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Неудовлетворительный результат по </a:t>
            </a:r>
            <a:r>
              <a:rPr lang="ru-RU" sz="1400" b="1" dirty="0" smtClean="0">
                <a:solidFill>
                  <a:srgbClr val="FF0000"/>
                </a:solidFill>
              </a:rPr>
              <a:t>1-2</a:t>
            </a:r>
            <a:r>
              <a:rPr lang="ru-RU" sz="1400" dirty="0" smtClean="0"/>
              <a:t> предметам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52118" y="1707500"/>
            <a:ext cx="2018270" cy="79907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Неудовлетворительный результат по </a:t>
            </a:r>
            <a:r>
              <a:rPr lang="ru-RU" sz="1400" b="1" dirty="0" smtClean="0">
                <a:solidFill>
                  <a:srgbClr val="FF0000"/>
                </a:solidFill>
              </a:rPr>
              <a:t>3-4</a:t>
            </a:r>
            <a:r>
              <a:rPr lang="ru-RU" sz="1400" dirty="0" smtClean="0"/>
              <a:t> предметам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7376" y="2820508"/>
            <a:ext cx="2018270" cy="79907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Пересдача </a:t>
            </a:r>
            <a:r>
              <a:rPr lang="ru-RU" sz="1400" b="1" dirty="0" smtClean="0"/>
              <a:t>в резервные дни</a:t>
            </a:r>
            <a:r>
              <a:rPr lang="ru-RU" sz="1400" dirty="0" smtClean="0"/>
              <a:t> основного периода</a:t>
            </a:r>
            <a:endParaRPr lang="ru-RU" sz="1400" dirty="0"/>
          </a:p>
        </p:txBody>
      </p:sp>
      <p:cxnSp>
        <p:nvCxnSpPr>
          <p:cNvPr id="19" name="Прямая со стрелкой 18"/>
          <p:cNvCxnSpPr>
            <a:stCxn id="7" idx="2"/>
            <a:endCxn id="11" idx="0"/>
          </p:cNvCxnSpPr>
          <p:nvPr/>
        </p:nvCxnSpPr>
        <p:spPr>
          <a:xfrm flipH="1">
            <a:off x="1558005" y="1440191"/>
            <a:ext cx="1225626" cy="2673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  <a:endCxn id="17" idx="0"/>
          </p:cNvCxnSpPr>
          <p:nvPr/>
        </p:nvCxnSpPr>
        <p:spPr>
          <a:xfrm>
            <a:off x="2783631" y="1440191"/>
            <a:ext cx="1277622" cy="2673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8" idx="0"/>
          </p:cNvCxnSpPr>
          <p:nvPr/>
        </p:nvCxnSpPr>
        <p:spPr>
          <a:xfrm flipH="1">
            <a:off x="1556511" y="2506570"/>
            <a:ext cx="1494" cy="31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47376" y="3933516"/>
            <a:ext cx="2018270" cy="79907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Повторный</a:t>
            </a:r>
            <a:r>
              <a:rPr lang="ru-RU" sz="1400" dirty="0" smtClean="0"/>
              <a:t> неудовлетворительный результат</a:t>
            </a:r>
            <a:endParaRPr lang="ru-RU" sz="1400" dirty="0"/>
          </a:p>
        </p:txBody>
      </p:sp>
      <p:cxnSp>
        <p:nvCxnSpPr>
          <p:cNvPr id="29" name="Прямая со стрелкой 28"/>
          <p:cNvCxnSpPr>
            <a:stCxn id="18" idx="2"/>
            <a:endCxn id="28" idx="0"/>
          </p:cNvCxnSpPr>
          <p:nvPr/>
        </p:nvCxnSpPr>
        <p:spPr>
          <a:xfrm>
            <a:off x="1556511" y="3619578"/>
            <a:ext cx="0" cy="31393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052118" y="3933516"/>
            <a:ext cx="2018270" cy="79907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Пересдача в </a:t>
            </a:r>
            <a:r>
              <a:rPr lang="ru-RU" sz="1400" b="1" dirty="0" smtClean="0"/>
              <a:t>дополнительный период (сентябрь)</a:t>
            </a:r>
            <a:endParaRPr lang="ru-RU" sz="1400" dirty="0"/>
          </a:p>
        </p:txBody>
      </p:sp>
      <p:cxnSp>
        <p:nvCxnSpPr>
          <p:cNvPr id="32" name="Прямая со стрелкой 31"/>
          <p:cNvCxnSpPr>
            <a:stCxn id="28" idx="3"/>
            <a:endCxn id="31" idx="1"/>
          </p:cNvCxnSpPr>
          <p:nvPr/>
        </p:nvCxnSpPr>
        <p:spPr>
          <a:xfrm>
            <a:off x="2565646" y="4333051"/>
            <a:ext cx="48647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2"/>
            <a:endCxn id="31" idx="0"/>
          </p:cNvCxnSpPr>
          <p:nvPr/>
        </p:nvCxnSpPr>
        <p:spPr>
          <a:xfrm>
            <a:off x="4061253" y="2506570"/>
            <a:ext cx="0" cy="142694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052118" y="5050642"/>
            <a:ext cx="2018270" cy="799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Повторный</a:t>
            </a:r>
            <a:r>
              <a:rPr lang="ru-RU" sz="1400" dirty="0" smtClean="0"/>
              <a:t> неудовлетворительный результат</a:t>
            </a:r>
            <a:endParaRPr lang="ru-RU" sz="1400" dirty="0"/>
          </a:p>
        </p:txBody>
      </p:sp>
      <p:cxnSp>
        <p:nvCxnSpPr>
          <p:cNvPr id="37" name="Прямая со стрелкой 36"/>
          <p:cNvCxnSpPr>
            <a:stCxn id="31" idx="2"/>
            <a:endCxn id="36" idx="0"/>
          </p:cNvCxnSpPr>
          <p:nvPr/>
        </p:nvCxnSpPr>
        <p:spPr>
          <a:xfrm>
            <a:off x="4061253" y="4732586"/>
            <a:ext cx="0" cy="31805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47376" y="5046524"/>
            <a:ext cx="2018270" cy="799070"/>
          </a:xfrm>
          <a:prstGeom prst="rect">
            <a:avLst/>
          </a:prstGeom>
          <a:solidFill>
            <a:srgbClr val="FF5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Пересдача</a:t>
            </a:r>
          </a:p>
          <a:p>
            <a:pPr algn="ctr"/>
            <a:r>
              <a:rPr lang="ru-RU" sz="1400" b="1" dirty="0" smtClean="0"/>
              <a:t>НА СЛЕДУЮЩИЙ ГОД*</a:t>
            </a:r>
            <a:endParaRPr lang="ru-RU" sz="1400" dirty="0"/>
          </a:p>
        </p:txBody>
      </p:sp>
      <p:cxnSp>
        <p:nvCxnSpPr>
          <p:cNvPr id="40" name="Прямая со стрелкой 39"/>
          <p:cNvCxnSpPr>
            <a:stCxn id="36" idx="1"/>
            <a:endCxn id="39" idx="3"/>
          </p:cNvCxnSpPr>
          <p:nvPr/>
        </p:nvCxnSpPr>
        <p:spPr>
          <a:xfrm flipH="1" flipV="1">
            <a:off x="2565646" y="5446059"/>
            <a:ext cx="486472" cy="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555366" y="1707500"/>
            <a:ext cx="2018270" cy="79907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Неудовлетворительный результат по </a:t>
            </a:r>
            <a:r>
              <a:rPr lang="ru-RU" sz="1400" b="1" dirty="0" smtClean="0">
                <a:solidFill>
                  <a:srgbClr val="FF0000"/>
                </a:solidFill>
              </a:rPr>
              <a:t>1</a:t>
            </a:r>
            <a:r>
              <a:rPr lang="ru-RU" sz="1400" dirty="0" smtClean="0"/>
              <a:t> предмету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058614" y="1707500"/>
            <a:ext cx="2018270" cy="79907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Неудовлетворительный результат по </a:t>
            </a:r>
            <a:r>
              <a:rPr lang="ru-RU" sz="1400" b="1" dirty="0" smtClean="0">
                <a:solidFill>
                  <a:srgbClr val="FF0000"/>
                </a:solidFill>
              </a:rPr>
              <a:t>2</a:t>
            </a:r>
            <a:r>
              <a:rPr lang="ru-RU" sz="1400" dirty="0" smtClean="0"/>
              <a:t> предметам</a:t>
            </a:r>
            <a:endParaRPr lang="ru-RU" sz="1400" dirty="0"/>
          </a:p>
        </p:txBody>
      </p:sp>
      <p:cxnSp>
        <p:nvCxnSpPr>
          <p:cNvPr id="47" name="Соединительная линия уступом 46"/>
          <p:cNvCxnSpPr>
            <a:stCxn id="43" idx="2"/>
            <a:endCxn id="18" idx="3"/>
          </p:cNvCxnSpPr>
          <p:nvPr/>
        </p:nvCxnSpPr>
        <p:spPr>
          <a:xfrm rot="5400000">
            <a:off x="4208338" y="863879"/>
            <a:ext cx="713473" cy="39988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46" idx="2"/>
          </p:cNvCxnSpPr>
          <p:nvPr/>
        </p:nvCxnSpPr>
        <p:spPr>
          <a:xfrm rot="5400000">
            <a:off x="6155828" y="1421129"/>
            <a:ext cx="1826481" cy="39973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12259" y="4388901"/>
            <a:ext cx="6236044" cy="147732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355969"/>
                </a:solidFill>
              </a:rPr>
              <a:t>*Чтобы пересдать экзамены в следующем году, обучающемуся </a:t>
            </a:r>
            <a:r>
              <a:rPr lang="ru-RU" b="1" dirty="0" smtClean="0">
                <a:solidFill>
                  <a:srgbClr val="355969"/>
                </a:solidFill>
              </a:rPr>
              <a:t>необходимо продолжить обучение</a:t>
            </a:r>
            <a:r>
              <a:rPr lang="ru-RU" dirty="0" smtClean="0">
                <a:solidFill>
                  <a:srgbClr val="355969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55969"/>
                </a:solidFill>
              </a:rPr>
              <a:t>или путем </a:t>
            </a:r>
            <a:r>
              <a:rPr lang="ru-RU" b="1" dirty="0" smtClean="0">
                <a:solidFill>
                  <a:srgbClr val="355969"/>
                </a:solidFill>
              </a:rPr>
              <a:t>повторного освоения программы </a:t>
            </a:r>
            <a:r>
              <a:rPr lang="en-US" dirty="0" smtClean="0">
                <a:solidFill>
                  <a:srgbClr val="355969"/>
                </a:solidFill>
              </a:rPr>
              <a:t>IX</a:t>
            </a:r>
            <a:r>
              <a:rPr lang="ru-RU" dirty="0" smtClean="0">
                <a:solidFill>
                  <a:srgbClr val="355969"/>
                </a:solidFill>
              </a:rPr>
              <a:t> класса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55969"/>
                </a:solidFill>
              </a:rPr>
              <a:t>или путем </a:t>
            </a:r>
            <a:r>
              <a:rPr lang="ru-RU" b="1" dirty="0" smtClean="0">
                <a:solidFill>
                  <a:srgbClr val="355969"/>
                </a:solidFill>
              </a:rPr>
              <a:t>смены формы обучения </a:t>
            </a:r>
            <a:r>
              <a:rPr lang="ru-RU" dirty="0" smtClean="0">
                <a:solidFill>
                  <a:srgbClr val="355969"/>
                </a:solidFill>
              </a:rPr>
              <a:t>с последующем зачислением в ОО для прохождения ГИА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2411" y="5977798"/>
            <a:ext cx="11105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ГИА-9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(новое)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возможность </a:t>
            </a:r>
            <a:r>
              <a:rPr lang="ru-RU" b="1" dirty="0">
                <a:solidFill>
                  <a:srgbClr val="C00000"/>
                </a:solidFill>
              </a:rPr>
              <a:t>изменения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предметов по выбору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пересдачи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следующем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учебном году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9" y="0"/>
            <a:ext cx="1787554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3071" b="3071"/>
          <a:stretch/>
        </p:blipFill>
        <p:spPr>
          <a:xfrm>
            <a:off x="284205" y="602699"/>
            <a:ext cx="5198075" cy="5652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6945" y="1701238"/>
            <a:ext cx="52510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 нарушение порядка проведения ГИА: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участник удаляется с экзамена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предусмотрен </a:t>
            </a:r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штраф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в размере от 3000 до 5000 рублей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649" y="4329527"/>
            <a:ext cx="5458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рассматриваются апелляции по вопросам: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содержания </a:t>
            </a:r>
            <a:r>
              <a:rPr lang="ru-RU" dirty="0">
                <a:solidFill>
                  <a:srgbClr val="FF0000"/>
                </a:solidFill>
              </a:rPr>
              <a:t>и структуры заданий по </a:t>
            </a:r>
            <a:r>
              <a:rPr lang="ru-RU" dirty="0" smtClean="0">
                <a:solidFill>
                  <a:srgbClr val="FF0000"/>
                </a:solidFill>
              </a:rPr>
              <a:t>предметам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нарушений </a:t>
            </a:r>
            <a:r>
              <a:rPr lang="ru-RU" dirty="0">
                <a:solidFill>
                  <a:srgbClr val="FF0000"/>
                </a:solidFill>
              </a:rPr>
              <a:t>участником </a:t>
            </a:r>
            <a:r>
              <a:rPr lang="ru-RU" dirty="0" smtClean="0">
                <a:solidFill>
                  <a:srgbClr val="FF0000"/>
                </a:solidFill>
              </a:rPr>
              <a:t>ГИА </a:t>
            </a:r>
            <a:r>
              <a:rPr lang="ru-RU" dirty="0">
                <a:solidFill>
                  <a:srgbClr val="FF0000"/>
                </a:solidFill>
              </a:rPr>
              <a:t>порядка проведения </a:t>
            </a:r>
            <a:r>
              <a:rPr lang="ru-RU" dirty="0" smtClean="0">
                <a:solidFill>
                  <a:srgbClr val="FF0000"/>
                </a:solidFill>
              </a:rPr>
              <a:t>экзамена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неправильного </a:t>
            </a:r>
            <a:r>
              <a:rPr lang="ru-RU" dirty="0">
                <a:solidFill>
                  <a:srgbClr val="FF0000"/>
                </a:solidFill>
              </a:rPr>
              <a:t>оформления экзаменационной </a:t>
            </a:r>
            <a:r>
              <a:rPr lang="ru-RU" dirty="0" smtClean="0">
                <a:solidFill>
                  <a:srgbClr val="FF0000"/>
                </a:solidFill>
              </a:rPr>
              <a:t>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1277" y="827535"/>
            <a:ext cx="5713764" cy="73628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Апелляция о нарушении установленного порядка проведения экзамена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76649" y="1874100"/>
            <a:ext cx="5458391" cy="279807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Когда подать: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день проведения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ГИА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предмету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Кому подать: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члену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ГЭК, не покидая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ППЭ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Рассмотрение: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течение 2-х рабочих дней с момента поступления апелляции в конфликтную комиссию</a:t>
            </a: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Результат: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при удовлетворении апелляции результат экзамена аннулируется. Участник ГИА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сдает экзамен в другой день, предусмотренный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расписанием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217920" y="827535"/>
            <a:ext cx="5504522" cy="73628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Апелляция о несогласии с выставленными баллами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217920" y="1874100"/>
            <a:ext cx="5504522" cy="358844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Когда подать: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течение 2-х рабочих дней со дня объявления результатов ГИА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предмету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Кому подать: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ВТГ – в свою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школу.</a:t>
            </a:r>
          </a:p>
          <a:p>
            <a:pPr algn="just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Рассмотрение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течение 4-х рабочих дней с момента поступления апелляции в конфликтную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комиссию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Результат: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при удовлетворении апелляции соответствующая информация передается для пересчета результатов ГИА. Новые результаты утверждаются ГЭК в течение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недели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Апелляция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8" y="0"/>
            <a:ext cx="1762841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67992" y="728316"/>
            <a:ext cx="0" cy="518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9202" y="1580293"/>
            <a:ext cx="99924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6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Информационные ресурсы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3737" cy="5668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13354" y="1555717"/>
            <a:ext cx="3889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Рособрнадзор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obrnadzor.gov.ru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Федеральный институт педагогических измерений: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www.fipi.ru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Федеральный центр тестирования: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www.rustest.ru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2" y="2828797"/>
            <a:ext cx="1060193" cy="1060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2" y="4431385"/>
            <a:ext cx="713796" cy="8435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20966" y="1919367"/>
            <a:ext cx="5014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Центр мониторинга и оценки качества образования: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8"/>
              </a:rPr>
              <a:t>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coko.tomsk.ru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Департамент общего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образования Томской области: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https://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edu.tomsk.gov.ru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08" y="1741716"/>
            <a:ext cx="802758" cy="832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12" y="3470772"/>
            <a:ext cx="779354" cy="7150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929" y="1623522"/>
            <a:ext cx="1154474" cy="8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77" y="-8312"/>
            <a:ext cx="12192000" cy="560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0453" y="904486"/>
            <a:ext cx="11222182" cy="5447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Федеральный закон от 29.12.2012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N 273-ФЗ (ред. от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25.12.2023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образовании в Российской Федерации»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России и Рособрнадзора от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04.04.2023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232/551 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 утверждении Порядка проведения государственной итоговой аттестации по образовательным программам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основного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общего образования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России от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5.10.2020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546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(ред. от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16.11.2023)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Порядка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заполнения, учета и выдачи аттестатов об основном общем и среднем общем образовании и их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дубликатов»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России от 05.10.2020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545 (ред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от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31.10.2023)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образцов и описаний аттестатов об основном общем и среднем общем образовании и приложений к ним»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Приказ Рособрнадзора от 26.08.2022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924 (ред.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 16.02.2023)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России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Рособрнадзора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от 22.02.2023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131/274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«Об утверждении особенностей проведения государственной итоговой аттестации по образовательным программам основного общего и среднего общего образования, формы проведения государственной итоговой аттестации и условий допуска к ней в 2022/23, 2023/24, 2024/25, 2025/26 учебных годах»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512461" y="563085"/>
            <a:ext cx="2836074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Федеральный уровень</a:t>
            </a:r>
            <a:endParaRPr lang="ru-RU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Телефоны «горячей линии»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3737" cy="5668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68" y="1334109"/>
            <a:ext cx="802758" cy="832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36" y="1392682"/>
            <a:ext cx="779354" cy="715004"/>
          </a:xfrm>
          <a:prstGeom prst="rect">
            <a:avLst/>
          </a:prstGeom>
        </p:spPr>
      </p:pic>
      <p:pic>
        <p:nvPicPr>
          <p:cNvPr id="13" name="Picture 2" descr="https://www.yealink-store.ru/assets/images/phones_for_skype_for_business/yealink_sip-t42g/yealink_sip-t42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r="1359"/>
          <a:stretch/>
        </p:blipFill>
        <p:spPr bwMode="auto">
          <a:xfrm>
            <a:off x="10227589" y="4807657"/>
            <a:ext cx="1825009" cy="14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1618" y="2467119"/>
            <a:ext cx="3800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ЦОКО ТОИПКРО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(г. Томск, ул. Пирогова, 10)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(3822) </a:t>
            </a:r>
            <a:r>
              <a:rPr lang="ru-RU" sz="2400" b="1" dirty="0" smtClean="0">
                <a:solidFill>
                  <a:srgbClr val="C00000"/>
                </a:solidFill>
              </a:rPr>
              <a:t>90 63 25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(3822) </a:t>
            </a:r>
            <a:r>
              <a:rPr lang="ru-RU" sz="2400" b="1" dirty="0" smtClean="0">
                <a:solidFill>
                  <a:srgbClr val="C00000"/>
                </a:solidFill>
              </a:rPr>
              <a:t>90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63 27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(3822) </a:t>
            </a:r>
            <a:r>
              <a:rPr lang="ru-RU" sz="2400" b="1" dirty="0" smtClean="0">
                <a:solidFill>
                  <a:srgbClr val="C00000"/>
                </a:solidFill>
              </a:rPr>
              <a:t>90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63 29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0143" y="2397221"/>
            <a:ext cx="493234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Департамент общего образования Томской области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(г. Томск, пр. Ленина, 111,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каб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69)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(3822) 51 27 62</a:t>
            </a:r>
          </a:p>
        </p:txBody>
      </p:sp>
    </p:spTree>
    <p:extLst>
      <p:ext uri="{BB962C8B-B14F-4D97-AF65-F5344CB8AC3E}">
        <p14:creationId xmlns:p14="http://schemas.microsoft.com/office/powerpoint/2010/main" val="32484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27321"/>
            <a:ext cx="12192000" cy="530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8650" y="1152133"/>
            <a:ext cx="11154120" cy="477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Постановление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Правительства РФ от 29.11.2021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2085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(ред. от 18.03.2023)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</a:rPr>
              <a:t>«О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</a:rPr>
              <a:t>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Письмо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Рособрнадзора от 12.12.2023 N 10-846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</a:rPr>
              <a:t>о направлении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</a:rPr>
              <a:t>Графика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</a:rPr>
              <a:t>внесения сведений в РИС и ФИС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на 2023–2024 учебный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год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 России и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</a:rPr>
              <a:t>Рособрнадзора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 от 18.12.2023 N 954/2117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</a:rPr>
              <a:t>«Об утверждении единого расписания и продолжительности проведения </a:t>
            </a:r>
            <a:r>
              <a:rPr lang="ru-RU" sz="1700" b="1" u="sng" dirty="0">
                <a:solidFill>
                  <a:schemeClr val="accent6">
                    <a:lumMod val="50000"/>
                  </a:schemeClr>
                </a:solidFill>
              </a:rPr>
              <a:t>основного государственного экзамена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</a:rPr>
              <a:t> по каждому учебному предмету, требований к использованию средств обучения и воспитания при его проведении в 2024 году»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Приказ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 России и </a:t>
            </a:r>
            <a:r>
              <a:rPr lang="ru-RU" sz="1700" dirty="0" err="1">
                <a:solidFill>
                  <a:schemeClr val="accent6">
                    <a:lumMod val="50000"/>
                  </a:schemeClr>
                </a:solidFill>
              </a:rPr>
              <a:t>Рособрнадзора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 от 18.12.2023 N 955/2118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</a:rPr>
              <a:t>«Об утверждении единого расписания и продолжительности проведения </a:t>
            </a:r>
            <a:r>
              <a:rPr lang="ru-RU" sz="1700" b="1" u="sng" dirty="0">
                <a:solidFill>
                  <a:schemeClr val="accent6">
                    <a:lumMod val="50000"/>
                  </a:schemeClr>
                </a:solidFill>
              </a:rPr>
              <a:t>государственного выпускного экзамена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</a:rPr>
              <a:t>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2024 году»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12461" y="637602"/>
            <a:ext cx="2836074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1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Федеральный уровень</a:t>
            </a:r>
            <a:endParaRPr lang="ru-RU" sz="1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12461" y="637602"/>
            <a:ext cx="2836074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endParaRPr lang="ru-RU" sz="2000" b="1" i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21524" y="742950"/>
            <a:ext cx="2836074" cy="514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Региональный уровень</a:t>
            </a:r>
            <a:endParaRPr lang="ru-RU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78" y="1543051"/>
            <a:ext cx="11641107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Распоряжение Департамента общего образования Томской области от 15.01.2021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41-р 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Положения об осуществлении общественного наблюдения при проведении процедур оценки качества образования в общеобразовательных организациях, расположенных на территории Томской области»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Распоряжение Департамента общего образования Томской области от 18.09.2023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1459-р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«Об утверждении графика внесения информации в информационную систему «Паспорт школы» в 2023–2024 учебном году»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Учебные предметы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86525"/>
              </p:ext>
            </p:extLst>
          </p:nvPr>
        </p:nvGraphicFramePr>
        <p:xfrm>
          <a:off x="477795" y="2356890"/>
          <a:ext cx="11244648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Обязательные предметы </a:t>
                      </a:r>
                      <a:r>
                        <a:rPr lang="ru-RU" sz="2400" b="0" dirty="0" smtClean="0"/>
                        <a:t>(2)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Предметы по выбору </a:t>
                      </a:r>
                      <a:r>
                        <a:rPr lang="ru-RU" sz="2400" b="0" dirty="0" smtClean="0"/>
                        <a:t>(9)</a:t>
                      </a:r>
                      <a:endParaRPr lang="ru-RU" sz="2400" b="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70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Русский язык </a:t>
                      </a:r>
                      <a:endParaRPr lang="en-US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Математика</a:t>
                      </a:r>
                      <a:endParaRPr lang="ru-RU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Физика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Информатика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Химия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Биология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География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История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Обществознание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Литература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Иностранные языки (английский, немецкий, французский, испанский, китайский)</a:t>
                      </a:r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481944" y="822611"/>
            <a:ext cx="5167992" cy="41189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ГИА-9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929" y="1442297"/>
            <a:ext cx="11772900" cy="78969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Для аттестата: 4 предмета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(2 обязательных + </a:t>
            </a:r>
            <a:r>
              <a:rPr lang="ru-RU" sz="2800" b="1" dirty="0" smtClean="0">
                <a:solidFill>
                  <a:srgbClr val="FFC000"/>
                </a:solidFill>
              </a:rPr>
              <a:t>2 по выбору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66766" y="1234503"/>
            <a:ext cx="1" cy="207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  <a:endCxn id="14" idx="0"/>
          </p:cNvCxnSpPr>
          <p:nvPr/>
        </p:nvCxnSpPr>
        <p:spPr>
          <a:xfrm>
            <a:off x="5065940" y="1234503"/>
            <a:ext cx="1065439" cy="207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Заголовок 2"/>
          <p:cNvSpPr txBox="1">
            <a:spLocks/>
          </p:cNvSpPr>
          <p:nvPr/>
        </p:nvSpPr>
        <p:spPr>
          <a:xfrm>
            <a:off x="477790" y="5841493"/>
            <a:ext cx="7020290" cy="351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                           Подача заявлений и изменение перечня предметов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3235" y="2649485"/>
            <a:ext cx="11249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После установленных сроков изменение перечня выбранных предметов - при наличии уважительной причины, </a:t>
            </a:r>
            <a:r>
              <a:rPr lang="ru-RU" sz="2000" b="1" u="sng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подтвержденной документально.</a:t>
            </a:r>
            <a:endParaRPr lang="ru-RU" sz="2000" b="1" u="sng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3750683"/>
              </p:ext>
            </p:extLst>
          </p:nvPr>
        </p:nvGraphicFramePr>
        <p:xfrm>
          <a:off x="590379" y="3404620"/>
          <a:ext cx="11132063" cy="211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095689" y="0"/>
            <a:ext cx="1779316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243" y="796541"/>
            <a:ext cx="6506935" cy="1261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ГИА-9 – до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 марта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81148" y="2416330"/>
            <a:ext cx="1044909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248541" y="796541"/>
            <a:ext cx="4606854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тоговое собеседование –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недели  </a:t>
            </a:r>
            <a:r>
              <a:rPr lang="ru-RU" sz="2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 проведения</a:t>
            </a:r>
          </a:p>
          <a:p>
            <a:pPr algn="ctr"/>
            <a:endParaRPr lang="ru-RU" sz="2400" b="1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Формы ГИА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95689" y="0"/>
            <a:ext cx="1782834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2707" y="4164505"/>
            <a:ext cx="116341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После 01.03.2024 для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изменения формы прохождения ГИА-9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(в случаях получения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первичного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заключения ПМПК) следует также представить: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азвернутое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ходатайство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администрации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ОО;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план мероприятий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 реализации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рекомендаций ПМПК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адаптированная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программа (АООП ООО)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индивидуальный учебный план (если предусмотрен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АООП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ООО)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9407" y="573811"/>
            <a:ext cx="4364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Выбор формы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(лица с ОВЗ и инвалидностью)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394" y="2335930"/>
            <a:ext cx="6340236" cy="159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Дети-инвалиды и инвалиды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оригинал или заверенная копия справки МСЭ;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заключение </a:t>
            </a:r>
            <a:r>
              <a:rPr lang="ru-RU" sz="2400" b="1" dirty="0" smtClean="0">
                <a:solidFill>
                  <a:srgbClr val="C00000"/>
                </a:solidFill>
              </a:rPr>
              <a:t>ПМПК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1497" y="2376234"/>
            <a:ext cx="341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Лица с ОВЗ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заключение ПМПК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037" name="Прямая соединительная линия 1036"/>
          <p:cNvCxnSpPr/>
          <p:nvPr/>
        </p:nvCxnSpPr>
        <p:spPr>
          <a:xfrm>
            <a:off x="840326" y="3948790"/>
            <a:ext cx="10449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Допуск к ГИА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8146" y="996258"/>
            <a:ext cx="1078992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 прохождению ГИА допускаются обучающиеся: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успешно прошедшие промежуточную аттестацию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имеющие академической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задолженности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полном объёме выполнившие учебный план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(или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индивидуальный учебный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план)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получившие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зачет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за: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собеседование по русскому языку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– для ГИА-9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Расписание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DAE3"/>
              </a:solidFill>
            </a:endParaRPr>
          </a:p>
        </p:txBody>
      </p:sp>
      <p:pic>
        <p:nvPicPr>
          <p:cNvPr id="1034" name="Picture 10" descr="Захарова Елена Сергеевна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" y="-8312"/>
            <a:ext cx="10799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095688" y="0"/>
            <a:ext cx="1771079" cy="531688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ГИА-2024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10248"/>
              </p:ext>
            </p:extLst>
          </p:nvPr>
        </p:nvGraphicFramePr>
        <p:xfrm>
          <a:off x="433925" y="3972132"/>
          <a:ext cx="11309840" cy="177937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486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80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ГИА-9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Досрочный период</a:t>
                      </a:r>
                      <a:endParaRPr lang="ru-RU" sz="180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23 апреля – 18 мая</a:t>
                      </a:r>
                      <a:endParaRPr lang="ru-RU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Основной период</a:t>
                      </a:r>
                      <a:endParaRPr lang="ru-RU" sz="180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 мая – 2 июля</a:t>
                      </a:r>
                      <a:endParaRPr lang="ru-RU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Дополнительный период</a:t>
                      </a:r>
                      <a:endParaRPr lang="ru-RU" sz="180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3–24 сентября</a:t>
                      </a:r>
                      <a:endParaRPr lang="ru-RU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19560"/>
              </p:ext>
            </p:extLst>
          </p:nvPr>
        </p:nvGraphicFramePr>
        <p:xfrm>
          <a:off x="420065" y="776512"/>
          <a:ext cx="11362704" cy="205463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51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0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80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bg1"/>
                          </a:solidFill>
                          <a:effectLst/>
                        </a:rPr>
                        <a:t>Итоговое собеседование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bg1"/>
                          </a:solidFill>
                          <a:effectLst/>
                        </a:rPr>
                        <a:t>ГИА-9</a:t>
                      </a:r>
                      <a:endParaRPr lang="ru-RU" sz="180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Основная дата</a:t>
                      </a:r>
                      <a:endParaRPr lang="ru-RU" sz="180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 февраля 2024г.</a:t>
                      </a:r>
                      <a:endParaRPr lang="ru-RU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Дополнительная</a:t>
                      </a:r>
                      <a:r>
                        <a:rPr lang="ru-RU" sz="2000" i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дата 1</a:t>
                      </a:r>
                      <a:endParaRPr lang="ru-RU" sz="180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марта 2024г.</a:t>
                      </a:r>
                      <a:endParaRPr lang="ru-RU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Дополнительная дата 2</a:t>
                      </a:r>
                      <a:endParaRPr lang="ru-RU" sz="180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апреля 2024г.</a:t>
                      </a:r>
                      <a:endParaRPr lang="ru-RU" sz="18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9626" y="2820710"/>
            <a:ext cx="11394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ГИА-9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(новое)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: участникам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итогового собеседования </a:t>
            </a:r>
            <a:r>
              <a:rPr lang="ru-RU" sz="2000" b="1" dirty="0" smtClean="0">
                <a:solidFill>
                  <a:srgbClr val="FF0000"/>
                </a:solidFill>
              </a:rPr>
              <a:t>запрещается иметь при себе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средства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связи,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фото-, аудио-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видеоаппаратуру, справочные материалы, письменные заметки и иные средства хранения и передачи информации.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</TotalTime>
  <Words>1950</Words>
  <Application>Microsoft Office PowerPoint</Application>
  <PresentationFormat>Широкоэкранный</PresentationFormat>
  <Paragraphs>326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Century Gothic</vt:lpstr>
      <vt:lpstr>Times New Roman</vt:lpstr>
      <vt:lpstr>Verdana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 (изложение)</dc:title>
  <dc:creator>Склярова</dc:creator>
  <cp:lastModifiedBy>Преподаватель</cp:lastModifiedBy>
  <cp:revision>395</cp:revision>
  <cp:lastPrinted>2024-01-26T09:25:55Z</cp:lastPrinted>
  <dcterms:created xsi:type="dcterms:W3CDTF">2022-11-23T06:36:08Z</dcterms:created>
  <dcterms:modified xsi:type="dcterms:W3CDTF">2024-01-26T09:29:10Z</dcterms:modified>
</cp:coreProperties>
</file>