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83" r:id="rId2"/>
    <p:sldId id="325" r:id="rId3"/>
    <p:sldId id="326" r:id="rId4"/>
    <p:sldId id="327" r:id="rId5"/>
    <p:sldId id="337" r:id="rId6"/>
    <p:sldId id="359" r:id="rId7"/>
    <p:sldId id="356" r:id="rId8"/>
    <p:sldId id="352" r:id="rId9"/>
    <p:sldId id="346" r:id="rId10"/>
    <p:sldId id="357" r:id="rId11"/>
    <p:sldId id="350" r:id="rId12"/>
    <p:sldId id="329" r:id="rId13"/>
    <p:sldId id="358" r:id="rId14"/>
    <p:sldId id="347" r:id="rId15"/>
    <p:sldId id="348" r:id="rId16"/>
    <p:sldId id="33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59EB5DF9-51E9-4512-97FD-AFD9F1603388}">
          <p14:sldIdLst>
            <p14:sldId id="283"/>
            <p14:sldId id="325"/>
            <p14:sldId id="326"/>
            <p14:sldId id="327"/>
            <p14:sldId id="337"/>
            <p14:sldId id="359"/>
            <p14:sldId id="356"/>
            <p14:sldId id="352"/>
            <p14:sldId id="346"/>
            <p14:sldId id="357"/>
            <p14:sldId id="350"/>
            <p14:sldId id="329"/>
            <p14:sldId id="358"/>
            <p14:sldId id="347"/>
            <p14:sldId id="348"/>
            <p14:sldId id="333"/>
          </p14:sldIdLst>
        </p14:section>
        <p14:section name="Раздел без заголовка" id="{A371F27A-78A1-4F68-A3B8-E1D3CDB952D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7" autoAdjust="0"/>
    <p:restoredTop sz="81014" autoAdjust="0"/>
  </p:normalViewPr>
  <p:slideViewPr>
    <p:cSldViewPr>
      <p:cViewPr varScale="1">
        <p:scale>
          <a:sx n="115" d="100"/>
          <a:sy n="115" d="100"/>
        </p:scale>
        <p:origin x="145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152309-121D-48D8-BA91-EEA9589D211E}" type="datetimeFigureOut">
              <a:rPr lang="ru-RU" smtClean="0"/>
              <a:pPr/>
              <a:t>10.11.2021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F4F21C-6AE8-47CC-AC98-24B08056B19F}" type="slidenum">
              <a:rPr lang="ru-RU" smtClean="0"/>
              <a:pPr/>
              <a:t>‹#›</a:t>
            </a:fld>
            <a:endParaRPr lang="ru-RU"/>
          </a:p>
        </p:txBody>
      </p:sp>
    </p:spTree>
    <p:extLst>
      <p:ext uri="{BB962C8B-B14F-4D97-AF65-F5344CB8AC3E}">
        <p14:creationId xmlns:p14="http://schemas.microsoft.com/office/powerpoint/2010/main" val="1934133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solidFill>
                  <a:prstClr val="black"/>
                </a:solidFill>
              </a:rPr>
              <a:pPr/>
              <a:t>10.11.2021</a:t>
            </a:fld>
            <a:endParaRPr lang="ru-RU">
              <a:solidFill>
                <a:prstClr val="black"/>
              </a:solidFill>
            </a:endParaRPr>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solidFill>
                <a:prstClr val="black"/>
              </a:solidFill>
            </a:endParaRPr>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solidFill>
                  <a:prstClr val="black"/>
                </a:solidFill>
              </a:rPr>
              <a:pPr/>
              <a:t>‹#›</a:t>
            </a:fld>
            <a:endParaRPr lang="ru-RU">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86" name="Прямоугольник 85"/>
          <p:cNvSpPr/>
          <p:nvPr/>
        </p:nvSpPr>
        <p:spPr>
          <a:xfrm>
            <a:off x="714348" y="285728"/>
            <a:ext cx="8215370" cy="635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7" name="Прямоугольник 6"/>
          <p:cNvSpPr/>
          <p:nvPr/>
        </p:nvSpPr>
        <p:spPr>
          <a:xfrm>
            <a:off x="0" y="6642556"/>
            <a:ext cx="1500165" cy="215444"/>
          </a:xfrm>
          <a:prstGeom prst="rect">
            <a:avLst/>
          </a:prstGeom>
        </p:spPr>
        <p:txBody>
          <a:bodyPr wrap="square">
            <a:spAutoFit/>
          </a:bodyPr>
          <a:lstStyle/>
          <a:p>
            <a:pPr algn="ctr"/>
            <a:r>
              <a:rPr lang="ru-RU" sz="800" dirty="0" smtClean="0">
                <a:solidFill>
                  <a:prstClr val="white">
                    <a:lumMod val="85000"/>
                  </a:prstClr>
                </a:solidFill>
                <a:latin typeface="Times New Roman" pitchFamily="18" charset="0"/>
                <a:cs typeface="Times New Roman" pitchFamily="18" charset="0"/>
              </a:rPr>
              <a:t>© Фокина Лидия Петровна </a:t>
            </a:r>
            <a:endParaRPr lang="ru-RU" sz="800" dirty="0">
              <a:solidFill>
                <a:prstClr val="white">
                  <a:lumMod val="85000"/>
                </a:prstClr>
              </a:solidFill>
              <a:latin typeface="Times New Roman" pitchFamily="18" charset="0"/>
              <a:cs typeface="Times New Roman" pitchFamily="18" charset="0"/>
            </a:endParaRPr>
          </a:p>
        </p:txBody>
      </p:sp>
      <p:grpSp>
        <p:nvGrpSpPr>
          <p:cNvPr id="2" name="Группа 7"/>
          <p:cNvGrpSpPr/>
          <p:nvPr/>
        </p:nvGrpSpPr>
        <p:grpSpPr>
          <a:xfrm rot="10800000">
            <a:off x="357158" y="6147194"/>
            <a:ext cx="821538" cy="250033"/>
            <a:chOff x="2714612" y="1428736"/>
            <a:chExt cx="2857520" cy="785818"/>
          </a:xfrm>
          <a:solidFill>
            <a:srgbClr val="92D050"/>
          </a:solidFill>
        </p:grpSpPr>
        <p:sp>
          <p:nvSpPr>
            <p:cNvPr id="9" name="Овал 8"/>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 name="Овал 9"/>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 name="Овал 10"/>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 name="Овал 11"/>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3" name="Скругленный прямоугольник 12"/>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3" name="Группа 13"/>
          <p:cNvGrpSpPr/>
          <p:nvPr/>
        </p:nvGrpSpPr>
        <p:grpSpPr>
          <a:xfrm rot="10800000">
            <a:off x="357158" y="5436391"/>
            <a:ext cx="821538" cy="250033"/>
            <a:chOff x="2714612" y="1428736"/>
            <a:chExt cx="2857520" cy="785818"/>
          </a:xfrm>
          <a:solidFill>
            <a:srgbClr val="92D050"/>
          </a:solidFill>
        </p:grpSpPr>
        <p:sp>
          <p:nvSpPr>
            <p:cNvPr id="15" name="Овал 14"/>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6" name="Овал 15"/>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7" name="Овал 16"/>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8" name="Овал 17"/>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9" name="Скругленный прямоугольник 18"/>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4" name="Группа 86"/>
          <p:cNvGrpSpPr/>
          <p:nvPr/>
        </p:nvGrpSpPr>
        <p:grpSpPr>
          <a:xfrm rot="10800000">
            <a:off x="357158" y="4725588"/>
            <a:ext cx="821538" cy="250033"/>
            <a:chOff x="2714612" y="1428736"/>
            <a:chExt cx="2857520" cy="785818"/>
          </a:xfrm>
          <a:solidFill>
            <a:srgbClr val="92D050"/>
          </a:solidFill>
        </p:grpSpPr>
        <p:sp>
          <p:nvSpPr>
            <p:cNvPr id="88" name="Овал 87"/>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89" name="Овал 88"/>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0" name="Овал 89"/>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1" name="Овал 90"/>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2" name="Скругленный прямоугольник 91"/>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5" name="Группа 92"/>
          <p:cNvGrpSpPr/>
          <p:nvPr/>
        </p:nvGrpSpPr>
        <p:grpSpPr>
          <a:xfrm rot="10800000">
            <a:off x="357158" y="4014785"/>
            <a:ext cx="821538" cy="250033"/>
            <a:chOff x="2714612" y="1428736"/>
            <a:chExt cx="2857520" cy="785818"/>
          </a:xfrm>
          <a:solidFill>
            <a:srgbClr val="92D050"/>
          </a:solidFill>
        </p:grpSpPr>
        <p:sp>
          <p:nvSpPr>
            <p:cNvPr id="94" name="Овал 93"/>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5" name="Овал 94"/>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6" name="Овал 95"/>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7" name="Овал 96"/>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98" name="Скругленный прямоугольник 97"/>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6" name="Группа 98"/>
          <p:cNvGrpSpPr/>
          <p:nvPr/>
        </p:nvGrpSpPr>
        <p:grpSpPr>
          <a:xfrm rot="10800000">
            <a:off x="357158" y="3303982"/>
            <a:ext cx="821538" cy="250033"/>
            <a:chOff x="2714612" y="1428736"/>
            <a:chExt cx="2857520" cy="785818"/>
          </a:xfrm>
          <a:solidFill>
            <a:srgbClr val="92D050"/>
          </a:solidFill>
        </p:grpSpPr>
        <p:sp>
          <p:nvSpPr>
            <p:cNvPr id="100" name="Овал 99"/>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1" name="Овал 100"/>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2" name="Овал 101"/>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3" name="Овал 102"/>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4" name="Скругленный прямоугольник 103"/>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8" name="Группа 104"/>
          <p:cNvGrpSpPr/>
          <p:nvPr/>
        </p:nvGrpSpPr>
        <p:grpSpPr>
          <a:xfrm rot="10800000">
            <a:off x="357158" y="2593179"/>
            <a:ext cx="821538" cy="250033"/>
            <a:chOff x="2714612" y="1428736"/>
            <a:chExt cx="2857520" cy="785818"/>
          </a:xfrm>
          <a:solidFill>
            <a:srgbClr val="92D050"/>
          </a:solidFill>
        </p:grpSpPr>
        <p:sp>
          <p:nvSpPr>
            <p:cNvPr id="106" name="Овал 105"/>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7" name="Овал 106"/>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8" name="Овал 107"/>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09" name="Овал 108"/>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0" name="Скругленный прямоугольник 109"/>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14" name="Группа 110"/>
          <p:cNvGrpSpPr/>
          <p:nvPr/>
        </p:nvGrpSpPr>
        <p:grpSpPr>
          <a:xfrm rot="10800000">
            <a:off x="357158" y="1882376"/>
            <a:ext cx="821538" cy="250033"/>
            <a:chOff x="2714612" y="1428736"/>
            <a:chExt cx="2857520" cy="785818"/>
          </a:xfrm>
          <a:solidFill>
            <a:srgbClr val="92D050"/>
          </a:solidFill>
        </p:grpSpPr>
        <p:sp>
          <p:nvSpPr>
            <p:cNvPr id="112" name="Овал 111"/>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3" name="Овал 112"/>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4" name="Овал 113"/>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5" name="Овал 114"/>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6" name="Скругленный прямоугольник 115"/>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20" name="Группа 116"/>
          <p:cNvGrpSpPr/>
          <p:nvPr/>
        </p:nvGrpSpPr>
        <p:grpSpPr>
          <a:xfrm rot="10800000">
            <a:off x="357158" y="1171573"/>
            <a:ext cx="821538" cy="250033"/>
            <a:chOff x="2714612" y="1428736"/>
            <a:chExt cx="2857520" cy="785818"/>
          </a:xfrm>
          <a:solidFill>
            <a:srgbClr val="92D050"/>
          </a:solidFill>
        </p:grpSpPr>
        <p:sp>
          <p:nvSpPr>
            <p:cNvPr id="118" name="Овал 117"/>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19" name="Овал 118"/>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0" name="Овал 119"/>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1" name="Овал 120"/>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2" name="Скругленный прямоугольник 121"/>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grpSp>
        <p:nvGrpSpPr>
          <p:cNvPr id="21" name="Группа 122"/>
          <p:cNvGrpSpPr/>
          <p:nvPr/>
        </p:nvGrpSpPr>
        <p:grpSpPr>
          <a:xfrm rot="10800000">
            <a:off x="357158" y="460770"/>
            <a:ext cx="821538" cy="250033"/>
            <a:chOff x="2714612" y="1428736"/>
            <a:chExt cx="2857520" cy="785818"/>
          </a:xfrm>
          <a:solidFill>
            <a:srgbClr val="92D050"/>
          </a:solidFill>
        </p:grpSpPr>
        <p:sp>
          <p:nvSpPr>
            <p:cNvPr id="124" name="Овал 123"/>
            <p:cNvSpPr/>
            <p:nvPr/>
          </p:nvSpPr>
          <p:spPr>
            <a:xfrm>
              <a:off x="4786314"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5" name="Овал 124"/>
            <p:cNvSpPr/>
            <p:nvPr/>
          </p:nvSpPr>
          <p:spPr>
            <a:xfrm>
              <a:off x="2714612" y="1428736"/>
              <a:ext cx="785818" cy="785818"/>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6" name="Овал 125"/>
            <p:cNvSpPr/>
            <p:nvPr/>
          </p:nvSpPr>
          <p:spPr>
            <a:xfrm>
              <a:off x="4929190"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7" name="Овал 126"/>
            <p:cNvSpPr/>
            <p:nvPr/>
          </p:nvSpPr>
          <p:spPr>
            <a:xfrm>
              <a:off x="2857488" y="1571612"/>
              <a:ext cx="500066" cy="500066"/>
            </a:xfrm>
            <a:prstGeom prst="ellipse">
              <a:avLst/>
            </a:prstGeom>
            <a:grpFill/>
            <a:ln>
              <a:no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8" name="Скругленный прямоугольник 127"/>
            <p:cNvSpPr/>
            <p:nvPr/>
          </p:nvSpPr>
          <p:spPr>
            <a:xfrm>
              <a:off x="3071802" y="1571612"/>
              <a:ext cx="2143140" cy="500066"/>
            </a:xfrm>
            <a:prstGeom prst="roundRect">
              <a:avLst/>
            </a:prstGeom>
            <a:grp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solidFill>
                  <a:prstClr val="white"/>
                </a:solidFill>
              </a:endParaRPr>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homearchive.ru/business/b002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332656"/>
            <a:ext cx="7272808" cy="1368152"/>
          </a:xfrm>
          <a:ln>
            <a:noFill/>
          </a:ln>
          <a:effectLst>
            <a:outerShdw blurRad="50800" dist="38100" dir="2700000" algn="tl" rotWithShape="0">
              <a:prstClr val="black">
                <a:alpha val="40000"/>
              </a:prstClr>
            </a:outerShdw>
          </a:effectLst>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r>
            <a:b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br>
            <a:endParaRPr lang="ru-RU"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5" name="Объект 4"/>
          <p:cNvSpPr txBox="1">
            <a:spLocks/>
          </p:cNvSpPr>
          <p:nvPr/>
        </p:nvSpPr>
        <p:spPr>
          <a:xfrm>
            <a:off x="3491880" y="5346413"/>
            <a:ext cx="5400600" cy="1250939"/>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dirty="0" smtClean="0">
                <a:ln w="11430"/>
                <a:solidFill>
                  <a:srgbClr val="002060"/>
                </a:solidFill>
              </a:rPr>
              <a:t>Педагоги-психологи </a:t>
            </a:r>
            <a:r>
              <a:rPr lang="ru-RU" sz="2400" b="1" dirty="0" smtClean="0">
                <a:ln w="11430"/>
                <a:solidFill>
                  <a:srgbClr val="002060"/>
                </a:solidFill>
              </a:rPr>
              <a:t>:</a:t>
            </a:r>
            <a:endParaRPr lang="ru-RU" sz="2400" b="1" dirty="0" smtClean="0">
              <a:ln w="11430"/>
              <a:solidFill>
                <a:srgbClr val="002060"/>
              </a:solidFill>
            </a:endParaRPr>
          </a:p>
          <a:p>
            <a:pPr marL="0" indent="0">
              <a:buNone/>
            </a:pPr>
            <a:r>
              <a:rPr lang="ru-RU" sz="2400" b="1" dirty="0" smtClean="0">
                <a:ln w="11430"/>
                <a:solidFill>
                  <a:srgbClr val="002060"/>
                </a:solidFill>
              </a:rPr>
              <a:t>Т.А. Карнаухова, Петрова Е.С.</a:t>
            </a:r>
            <a:endParaRPr lang="ru-RU" sz="2400" b="1" dirty="0">
              <a:ln w="11430"/>
              <a:solidFill>
                <a:srgbClr val="002060"/>
              </a:solidFill>
            </a:endParaRPr>
          </a:p>
        </p:txBody>
      </p:sp>
      <p:sp>
        <p:nvSpPr>
          <p:cNvPr id="6" name="Содержимое 5"/>
          <p:cNvSpPr>
            <a:spLocks noGrp="1"/>
          </p:cNvSpPr>
          <p:nvPr>
            <p:ph idx="1"/>
          </p:nvPr>
        </p:nvSpPr>
        <p:spPr>
          <a:xfrm>
            <a:off x="1259632" y="908721"/>
            <a:ext cx="7427168" cy="4176464"/>
          </a:xfrm>
        </p:spPr>
        <p:txBody>
          <a:bodyPr/>
          <a:lstStyle/>
          <a:p>
            <a:pPr>
              <a:buNone/>
            </a:pPr>
            <a:r>
              <a:rPr lang="ru-RU" sz="4000" b="1" dirty="0" smtClean="0">
                <a:solidFill>
                  <a:srgbClr val="002060"/>
                </a:solidFill>
              </a:rPr>
              <a:t>        Семинар-тренинг по формированию культуры общения работников МАОУ СОШ №</a:t>
            </a:r>
            <a:r>
              <a:rPr lang="ru-RU" sz="4000" b="1" dirty="0" smtClean="0">
                <a:solidFill>
                  <a:srgbClr val="002060"/>
                </a:solidFill>
              </a:rPr>
              <a:t>44 г. Томска </a:t>
            </a:r>
            <a:endParaRPr lang="ru-RU" sz="4000" b="1" dirty="0">
              <a:solidFill>
                <a:srgbClr val="002060"/>
              </a:solidFill>
            </a:endParaRPr>
          </a:p>
        </p:txBody>
      </p:sp>
    </p:spTree>
    <p:extLst>
      <p:ext uri="{BB962C8B-B14F-4D97-AF65-F5344CB8AC3E}">
        <p14:creationId xmlns:p14="http://schemas.microsoft.com/office/powerpoint/2010/main" val="111429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u-RU" sz="3200" b="1" dirty="0" smtClean="0">
                <a:solidFill>
                  <a:srgbClr val="C00000"/>
                </a:solidFill>
              </a:rPr>
              <a:t>Рецепты точности</a:t>
            </a:r>
            <a:endParaRPr lang="ru-RU" sz="3200" b="1" dirty="0">
              <a:solidFill>
                <a:srgbClr val="C00000"/>
              </a:solidFill>
            </a:endParaRPr>
          </a:p>
        </p:txBody>
      </p:sp>
      <p:sp>
        <p:nvSpPr>
          <p:cNvPr id="3" name="Содержимое 2"/>
          <p:cNvSpPr>
            <a:spLocks noGrp="1"/>
          </p:cNvSpPr>
          <p:nvPr>
            <p:ph idx="1"/>
          </p:nvPr>
        </p:nvSpPr>
        <p:spPr>
          <a:xfrm>
            <a:off x="1115616" y="1124744"/>
            <a:ext cx="7725544" cy="5544616"/>
          </a:xfrm>
        </p:spPr>
        <p:txBody>
          <a:bodyPr/>
          <a:lstStyle/>
          <a:p>
            <a:r>
              <a:rPr lang="ru-RU" sz="1800" b="1" dirty="0" smtClean="0">
                <a:solidFill>
                  <a:srgbClr val="002060"/>
                </a:solidFill>
              </a:rPr>
              <a:t>Избегайте субъективных оценок. </a:t>
            </a:r>
            <a:r>
              <a:rPr lang="ru-RU" sz="1800" dirty="0" smtClean="0">
                <a:solidFill>
                  <a:srgbClr val="002060"/>
                </a:solidFill>
              </a:rPr>
              <a:t>Что именно делает ученик должно быть кратко сформулировано без субъективных добавлений, украшений, то есть «без эмоций». Естественно, учитель видит поведение сквозь призму своих переживаний или сквозь призму несоответствия этого поведения ожидаемому или должному. Будьте объективны. Описывайте только то, что вы сами наблюдали, иначе вы рискуете поддаться чужим влияниям и описать рассказы других людей. </a:t>
            </a:r>
          </a:p>
          <a:p>
            <a:r>
              <a:rPr lang="ru-RU" sz="1800" b="1" dirty="0" smtClean="0">
                <a:solidFill>
                  <a:srgbClr val="002060"/>
                </a:solidFill>
              </a:rPr>
              <a:t>Регистрируйте частоту  отдельных проявлений поведения. </a:t>
            </a:r>
            <a:r>
              <a:rPr lang="ru-RU" sz="1800" dirty="0" smtClean="0">
                <a:solidFill>
                  <a:srgbClr val="002060"/>
                </a:solidFill>
              </a:rPr>
              <a:t>Объективное описание поведения включает также информацию о том, как часто проявляется подобное поведение. Когда у вас возникают трудности с определенным учеником, создается иллюзия, что это поведение появляется чаще, чем на самом деле. </a:t>
            </a:r>
          </a:p>
          <a:p>
            <a:r>
              <a:rPr lang="ru-RU" sz="1800" b="1" dirty="0" smtClean="0">
                <a:solidFill>
                  <a:srgbClr val="002060"/>
                </a:solidFill>
              </a:rPr>
              <a:t>Удвойте объективность. </a:t>
            </a:r>
            <a:r>
              <a:rPr lang="ru-RU" sz="1800" u="sng" dirty="0" smtClean="0">
                <a:solidFill>
                  <a:srgbClr val="002060"/>
                </a:solidFill>
              </a:rPr>
              <a:t>Вот простой способ проверить, объективно ли вы описываете поведение учеников. Если ваши слова описывают то же, что можно показать с помощью видеокамеры и магнитофона, ваше описание точно</a:t>
            </a:r>
            <a:r>
              <a:rPr lang="ru-RU" sz="1800" dirty="0" smtClean="0">
                <a:solidFill>
                  <a:srgbClr val="002060"/>
                </a:solidFill>
              </a:rPr>
              <a:t>. Никакая воспроизводящая техника не может зафиксировать такие понятия, как «неуважительное» поведение или «необщительность». Уберите их из описания!</a:t>
            </a:r>
          </a:p>
          <a:p>
            <a:endParaRPr lang="ru-RU" sz="1800"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a:xfrm>
            <a:off x="467544" y="188640"/>
            <a:ext cx="8839200" cy="457200"/>
          </a:xfrm>
        </p:spPr>
        <p:txBody>
          <a:bodyPr/>
          <a:lstStyle/>
          <a:p>
            <a:r>
              <a:rPr lang="ru-RU" altLang="ru-RU" sz="3200" b="1" dirty="0" smtClean="0">
                <a:solidFill>
                  <a:srgbClr val="006666"/>
                </a:solidFill>
                <a:latin typeface="Bookman Old Style" pitchFamily="18" charset="0"/>
              </a:rPr>
              <a:t>Реальность и рассказы о реальности</a:t>
            </a:r>
          </a:p>
        </p:txBody>
      </p:sp>
      <p:graphicFrame>
        <p:nvGraphicFramePr>
          <p:cNvPr id="4" name="Объект 3"/>
          <p:cNvGraphicFramePr>
            <a:graphicFrameLocks noGrp="1"/>
          </p:cNvGraphicFramePr>
          <p:nvPr>
            <p:ph idx="1"/>
          </p:nvPr>
        </p:nvGraphicFramePr>
        <p:xfrm>
          <a:off x="323528" y="836713"/>
          <a:ext cx="8712968" cy="5858580"/>
        </p:xfrm>
        <a:graphic>
          <a:graphicData uri="http://schemas.openxmlformats.org/drawingml/2006/table">
            <a:tbl>
              <a:tblPr/>
              <a:tblGrid>
                <a:gridCol w="6048672">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tblGrid>
              <a:tr h="1044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spc="0"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ookman Old Style" pitchFamily="18" charset="0"/>
                          <a:cs typeface="Times New Roman" pitchFamily="18" charset="0"/>
                        </a:rPr>
                        <a:t>Реальность </a:t>
                      </a:r>
                    </a:p>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spc="0"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ookman Old Style" pitchFamily="18" charset="0"/>
                          <a:cs typeface="Times New Roman" pitchFamily="18" charset="0"/>
                        </a:rPr>
                        <a:t>(«сильный язык»)</a:t>
                      </a:r>
                    </a:p>
                  </a:txBody>
                  <a:tcPr marL="9525" marR="9525" marT="9524" marB="95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spc="0"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ookman Old Style" pitchFamily="18" charset="0"/>
                          <a:cs typeface="Times New Roman" pitchFamily="18" charset="0"/>
                        </a:rPr>
                        <a:t>Рассказы о реальности </a:t>
                      </a:r>
                    </a:p>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spc="0"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ookman Old Style" pitchFamily="18" charset="0"/>
                          <a:cs typeface="Times New Roman" pitchFamily="18" charset="0"/>
                        </a:rPr>
                        <a:t>(«слабый язык»)</a:t>
                      </a:r>
                    </a:p>
                  </a:txBody>
                  <a:tcPr marL="9525" marR="9525" marT="9524" marB="95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787972">
                <a:tc>
                  <a:txBody>
                    <a:bodyPr/>
                    <a:lstStyle/>
                    <a:p>
                      <a:pPr marL="88900" marR="0" lvl="0" indent="0" algn="l" defTabSz="914400" rtl="0" eaLnBrk="1" fontAlgn="base" latinLnBrk="0" hangingPunct="1">
                        <a:lnSpc>
                          <a:spcPct val="100000"/>
                        </a:lnSpc>
                        <a:spcBef>
                          <a:spcPct val="0"/>
                        </a:spcBef>
                        <a:spcAft>
                          <a:spcPts val="600"/>
                        </a:spcAft>
                        <a:buClrTx/>
                        <a:buSzTx/>
                        <a:buFontTx/>
                        <a:buNone/>
                        <a:tabLst/>
                      </a:pP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Факты, </a:t>
                      </a:r>
                      <a:r>
                        <a:rPr kumimoji="0" lang="ru-RU" sz="1800" b="1" i="0" u="none" strike="noStrike" cap="none" normalizeH="0" baseline="0" dirty="0" err="1" smtClean="0">
                          <a:ln>
                            <a:noFill/>
                          </a:ln>
                          <a:solidFill>
                            <a:srgbClr val="0000FF"/>
                          </a:solidFill>
                          <a:effectLst/>
                          <a:latin typeface="Bookman Old Style" pitchFamily="18" charset="0"/>
                          <a:cs typeface="Times New Roman" pitchFamily="18" charset="0"/>
                        </a:rPr>
                        <a:t>физичность</a:t>
                      </a: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 то, что можно лично наблюдать и объективно зарегистрировать: </a:t>
                      </a:r>
                    </a:p>
                    <a:p>
                      <a:pPr marL="4318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поведенческие проявления (действия, жесты, мимические движения, поступки);</a:t>
                      </a:r>
                    </a:p>
                    <a:p>
                      <a:pPr marL="4318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вегетативные реакции (дрожь, тремор, покраснение, побледнение, слезы и т.д.);</a:t>
                      </a:r>
                    </a:p>
                    <a:p>
                      <a:pPr marL="4318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вербальные проявления (сам факт произнесение какого-то текста, язык, использование жаргона, специальных терминов, нецензурных выражений и  т.д.);</a:t>
                      </a:r>
                    </a:p>
                    <a:p>
                      <a:pPr marL="4318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ru-RU" sz="1800" b="1" i="0" u="none" strike="noStrike" cap="none" normalizeH="0" baseline="0" dirty="0" err="1" smtClean="0">
                          <a:ln>
                            <a:noFill/>
                          </a:ln>
                          <a:solidFill>
                            <a:srgbClr val="0000FF"/>
                          </a:solidFill>
                          <a:effectLst/>
                          <a:latin typeface="Bookman Old Style" pitchFamily="18" charset="0"/>
                          <a:cs typeface="Times New Roman" pitchFamily="18" charset="0"/>
                        </a:rPr>
                        <a:t>паравербальные</a:t>
                      </a: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 проявления (темп, громкость, плавность речи, высота голоса, паузы, продолжительность высказывания); </a:t>
                      </a:r>
                    </a:p>
                    <a:p>
                      <a:pPr marL="4318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ru-RU" sz="1800" b="1" i="0" u="none" strike="noStrike" cap="none" normalizeH="0" baseline="0" dirty="0" smtClean="0">
                          <a:ln>
                            <a:noFill/>
                          </a:ln>
                          <a:solidFill>
                            <a:srgbClr val="0000FF"/>
                          </a:solidFill>
                          <a:effectLst/>
                          <a:latin typeface="Bookman Old Style" pitchFamily="18" charset="0"/>
                          <a:cs typeface="Times New Roman" pitchFamily="18" charset="0"/>
                        </a:rPr>
                        <a:t>события (последовательность и хронометраж).</a:t>
                      </a:r>
                      <a:endParaRPr kumimoji="0" lang="ru-RU" sz="16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9525" marR="9525" marT="9524" marB="95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Мнения</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Оправдания </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Интерпретации </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Объяснения </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Опасения</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Принципы </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Оценки</a:t>
                      </a:r>
                    </a:p>
                    <a:p>
                      <a:pPr marL="60325" marR="0" lvl="0" indent="0" algn="just" defTabSz="914400" rtl="0" eaLnBrk="1" fontAlgn="base" latinLnBrk="0" hangingPunct="1">
                        <a:lnSpc>
                          <a:spcPct val="115000"/>
                        </a:lnSpc>
                        <a:spcBef>
                          <a:spcPct val="0"/>
                        </a:spcBef>
                        <a:spcAft>
                          <a:spcPts val="60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Предположения</a:t>
                      </a:r>
                    </a:p>
                    <a:p>
                      <a:pPr marL="60325" marR="0" lvl="0" indent="0" algn="just"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0000FF"/>
                          </a:solidFill>
                          <a:effectLst/>
                          <a:latin typeface="Bookman Old Style" pitchFamily="18" charset="0"/>
                          <a:cs typeface="Times New Roman" pitchFamily="18" charset="0"/>
                        </a:rPr>
                        <a:t> </a:t>
                      </a:r>
                    </a:p>
                  </a:txBody>
                  <a:tcPr marL="9525" marR="9525" marT="9524" marB="9524"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259632" y="293688"/>
            <a:ext cx="7488832" cy="6303962"/>
          </a:xfrm>
          <a:prstGeom prst="rect">
            <a:avLst/>
          </a:prstGeom>
        </p:spPr>
        <p:txBody>
          <a:bodyPr/>
          <a:lstStyle/>
          <a:p>
            <a:pPr marL="457200" indent="-457200">
              <a:buFont typeface="+mj-lt"/>
              <a:buAutoNum type="arabicPeriod" startAt="6"/>
            </a:pPr>
            <a:r>
              <a:rPr lang="ru-RU" sz="2400" b="1" dirty="0" smtClean="0">
                <a:solidFill>
                  <a:srgbClr val="002060"/>
                </a:solidFill>
              </a:rPr>
              <a:t>Возражайте</a:t>
            </a:r>
            <a:r>
              <a:rPr lang="ru-RU" sz="2400" b="1" dirty="0">
                <a:solidFill>
                  <a:srgbClr val="002060"/>
                </a:solidFill>
              </a:rPr>
              <a:t>, но не обвиняйте. </a:t>
            </a:r>
            <a:r>
              <a:rPr lang="ru-RU" sz="2400" dirty="0">
                <a:solidFill>
                  <a:srgbClr val="002060"/>
                </a:solidFill>
              </a:rPr>
              <a:t>Фразы: «по решению специалистов», «по моему наблюдению» и т.п. допускаются. </a:t>
            </a:r>
            <a:endParaRPr lang="ru-RU" sz="2400" dirty="0" smtClean="0">
              <a:solidFill>
                <a:srgbClr val="002060"/>
              </a:solidFill>
            </a:endParaRPr>
          </a:p>
          <a:p>
            <a:pPr marL="457200" indent="-457200">
              <a:buFont typeface="+mj-lt"/>
              <a:buAutoNum type="arabicPeriod" startAt="6"/>
            </a:pPr>
            <a:r>
              <a:rPr lang="ru-RU" sz="2400" b="1" dirty="0" smtClean="0">
                <a:solidFill>
                  <a:srgbClr val="002060"/>
                </a:solidFill>
              </a:rPr>
              <a:t>Избегайте </a:t>
            </a:r>
            <a:r>
              <a:rPr lang="ru-RU" sz="2400" b="1" dirty="0">
                <a:solidFill>
                  <a:srgbClr val="002060"/>
                </a:solidFill>
              </a:rPr>
              <a:t>фраз: «И речи быть не может», «Ошибаетесь», «Вы не правы».</a:t>
            </a:r>
          </a:p>
          <a:p>
            <a:pPr marL="457200" indent="-457200">
              <a:buFont typeface="+mj-lt"/>
              <a:buAutoNum type="arabicPeriod" startAt="6"/>
            </a:pPr>
            <a:r>
              <a:rPr lang="ru-RU" sz="2400" b="1" dirty="0" smtClean="0">
                <a:solidFill>
                  <a:srgbClr val="C00000"/>
                </a:solidFill>
              </a:rPr>
              <a:t>Не говорите </a:t>
            </a:r>
            <a:r>
              <a:rPr lang="ru-RU" sz="2400" b="1" dirty="0">
                <a:solidFill>
                  <a:srgbClr val="C00000"/>
                </a:solidFill>
              </a:rPr>
              <a:t>о </a:t>
            </a:r>
            <a:r>
              <a:rPr lang="ru-RU" sz="2400" b="1" dirty="0" smtClean="0">
                <a:solidFill>
                  <a:srgbClr val="C00000"/>
                </a:solidFill>
              </a:rPr>
              <a:t>ребенке в оскорбительном тоне.   </a:t>
            </a:r>
            <a:r>
              <a:rPr lang="ru-RU" sz="2400" b="1" dirty="0" smtClean="0">
                <a:solidFill>
                  <a:srgbClr val="002060"/>
                </a:solidFill>
              </a:rPr>
              <a:t> </a:t>
            </a:r>
            <a:r>
              <a:rPr lang="ru-RU" sz="2400" dirty="0">
                <a:solidFill>
                  <a:srgbClr val="002060"/>
                </a:solidFill>
              </a:rPr>
              <a:t>Не </a:t>
            </a:r>
            <a:r>
              <a:rPr lang="ru-RU" sz="2400" dirty="0" smtClean="0">
                <a:solidFill>
                  <a:srgbClr val="002060"/>
                </a:solidFill>
              </a:rPr>
              <a:t>ставьте </a:t>
            </a:r>
            <a:r>
              <a:rPr lang="ru-RU" sz="2400" dirty="0">
                <a:solidFill>
                  <a:srgbClr val="002060"/>
                </a:solidFill>
              </a:rPr>
              <a:t>в пример своего ребенка. Недопустимы циничные выражения, шутки, анекдоты, уменьшительно-ласкательные суффиксы (двоечка, тетрадочка и т.п.).</a:t>
            </a:r>
          </a:p>
          <a:p>
            <a:pPr marL="457200" indent="-457200">
              <a:buFont typeface="+mj-lt"/>
              <a:buAutoNum type="arabicPeriod" startAt="6"/>
            </a:pPr>
            <a:r>
              <a:rPr lang="ru-RU" sz="2400" b="1" dirty="0" smtClean="0">
                <a:solidFill>
                  <a:srgbClr val="002060"/>
                </a:solidFill>
              </a:rPr>
              <a:t>В </a:t>
            </a:r>
            <a:r>
              <a:rPr lang="ru-RU" sz="2400" b="1" dirty="0">
                <a:solidFill>
                  <a:srgbClr val="002060"/>
                </a:solidFill>
              </a:rPr>
              <a:t>конце встречи  подвести итог: </a:t>
            </a:r>
            <a:r>
              <a:rPr lang="ru-RU" sz="2400" dirty="0">
                <a:solidFill>
                  <a:srgbClr val="002060"/>
                </a:solidFill>
              </a:rPr>
              <a:t>«Итак, мы решили…», «Предлагаю перенести нашу встречу, так как решение не принято…», «Какие выводы из нашей встречи вы сделали?», «Какое решение вы приняли?». </a:t>
            </a:r>
            <a:r>
              <a:rPr lang="ru-RU" sz="2400" dirty="0" smtClean="0">
                <a:solidFill>
                  <a:srgbClr val="002060"/>
                </a:solidFill>
              </a:rPr>
              <a:t>Поблагодарить.</a:t>
            </a:r>
            <a:endParaRPr lang="ru-RU" sz="2400" dirty="0">
              <a:solidFill>
                <a:srgbClr val="002060"/>
              </a:solidFill>
            </a:endParaRPr>
          </a:p>
          <a:p>
            <a:pPr marL="514350" indent="-514350">
              <a:buFont typeface="+mj-lt"/>
              <a:buAutoNum type="arabicPeriod" startAt="6"/>
            </a:pPr>
            <a:endParaRPr lang="ru-RU" dirty="0"/>
          </a:p>
        </p:txBody>
      </p:sp>
    </p:spTree>
    <p:extLst>
      <p:ext uri="{BB962C8B-B14F-4D97-AF65-F5344CB8AC3E}">
        <p14:creationId xmlns:p14="http://schemas.microsoft.com/office/powerpoint/2010/main" val="2748164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74638"/>
            <a:ext cx="7859216" cy="1143000"/>
          </a:xfrm>
        </p:spPr>
        <p:txBody>
          <a:bodyPr/>
          <a:lstStyle/>
          <a:p>
            <a:r>
              <a:rPr lang="ru-RU" sz="2800" b="1" dirty="0" smtClean="0">
                <a:solidFill>
                  <a:srgbClr val="C00000"/>
                </a:solidFill>
              </a:rPr>
              <a:t>Упражнение «</a:t>
            </a:r>
            <a:r>
              <a:rPr lang="ru-RU" sz="2800" b="1" dirty="0" err="1" smtClean="0">
                <a:solidFill>
                  <a:srgbClr val="C00000"/>
                </a:solidFill>
              </a:rPr>
              <a:t>Я-высказывание</a:t>
            </a:r>
            <a:r>
              <a:rPr lang="ru-RU" sz="2800" b="1" dirty="0" smtClean="0">
                <a:solidFill>
                  <a:srgbClr val="C00000"/>
                </a:solidFill>
              </a:rPr>
              <a:t>»</a:t>
            </a:r>
            <a:endParaRPr lang="ru-RU" sz="2800" b="1" dirty="0">
              <a:solidFill>
                <a:srgbClr val="C00000"/>
              </a:solidFill>
            </a:endParaRPr>
          </a:p>
        </p:txBody>
      </p:sp>
      <p:sp>
        <p:nvSpPr>
          <p:cNvPr id="3" name="Содержимое 2"/>
          <p:cNvSpPr>
            <a:spLocks noGrp="1"/>
          </p:cNvSpPr>
          <p:nvPr>
            <p:ph idx="1"/>
          </p:nvPr>
        </p:nvSpPr>
        <p:spPr>
          <a:xfrm>
            <a:off x="899592" y="836712"/>
            <a:ext cx="8136904" cy="5328592"/>
          </a:xfrm>
        </p:spPr>
        <p:txBody>
          <a:bodyPr/>
          <a:lstStyle/>
          <a:p>
            <a:r>
              <a:rPr lang="ru-RU" sz="2000" b="1" dirty="0" smtClean="0">
                <a:solidFill>
                  <a:srgbClr val="002060"/>
                </a:solidFill>
              </a:rPr>
              <a:t>«Я – сообщения» оказываются чрезвычайно эффективными в ситуациях профилактики конфликта, когда необходимо прийти к конструктивному его разрешению. </a:t>
            </a:r>
            <a:r>
              <a:rPr lang="ru-RU" sz="2000" dirty="0" smtClean="0">
                <a:solidFill>
                  <a:srgbClr val="002060"/>
                </a:solidFill>
              </a:rPr>
              <a:t>«Я –сообщение» представляет собой один из приемлемых способов выражения своих чувств и принятие ответственности на себя за происходящее. Вместо того чтобы обвинять партнера, говорящий выражает словами проблему, чувства, возникающие у него в связи с этим, причину их появления и выражает конкретную просьбу партнеру, что способствует улучшению взаимоотношений.</a:t>
            </a:r>
          </a:p>
          <a:p>
            <a:r>
              <a:rPr lang="ru-RU" sz="2000" b="1" dirty="0" smtClean="0">
                <a:solidFill>
                  <a:srgbClr val="002060"/>
                </a:solidFill>
              </a:rPr>
              <a:t>«Я – сообщение» </a:t>
            </a:r>
            <a:r>
              <a:rPr lang="ru-RU" sz="2000" b="1" i="1" dirty="0" smtClean="0">
                <a:solidFill>
                  <a:srgbClr val="002060"/>
                </a:solidFill>
              </a:rPr>
              <a:t>- это такой приём, с помощью которого собеседнику сообщается о своих чувствах и переживаниях</a:t>
            </a:r>
            <a:r>
              <a:rPr lang="ru-RU" sz="2000" i="1" dirty="0" smtClean="0">
                <a:solidFill>
                  <a:srgbClr val="002060"/>
                </a:solidFill>
              </a:rPr>
              <a:t>, а не о нем и его поведении, которое это переживание вызвало. Оно редко вызывает протест. </a:t>
            </a:r>
            <a:r>
              <a:rPr lang="ru-RU" sz="2000" dirty="0" smtClean="0">
                <a:solidFill>
                  <a:srgbClr val="002060"/>
                </a:solidFill>
              </a:rPr>
              <a:t>«Я –сообщение» </a:t>
            </a:r>
            <a:r>
              <a:rPr lang="ru-RU" sz="2000" i="1" dirty="0" smtClean="0">
                <a:solidFill>
                  <a:srgbClr val="002060"/>
                </a:solidFill>
              </a:rPr>
              <a:t>всегда начинается с личных местоимений: "Я", "мне", "меня".</a:t>
            </a:r>
            <a:endParaRPr lang="ru-RU" sz="2000" dirty="0" smtClean="0">
              <a:solidFill>
                <a:srgbClr val="002060"/>
              </a:solidFill>
            </a:endParaRPr>
          </a:p>
          <a:p>
            <a:r>
              <a:rPr lang="ru-RU" sz="2000" dirty="0" smtClean="0">
                <a:solidFill>
                  <a:srgbClr val="002060"/>
                </a:solidFill>
              </a:rPr>
              <a:t>Используя «Ты - сообщение» мы перекладываем ответственность на собеседника. Мы говорим своему партнеру по общению – «Ты - плохой». Это вызывает неприятие им нашего утверждения, активное или пассивное. Возникают барьеры в общении.</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lstStyle/>
          <a:p>
            <a:r>
              <a:rPr lang="ru-RU" sz="2800" b="1" dirty="0" smtClean="0">
                <a:solidFill>
                  <a:srgbClr val="C00000"/>
                </a:solidFill>
              </a:rPr>
              <a:t>Технология «</a:t>
            </a:r>
            <a:r>
              <a:rPr lang="ru-RU" sz="2800" b="1" dirty="0" err="1" smtClean="0">
                <a:solidFill>
                  <a:srgbClr val="C00000"/>
                </a:solidFill>
              </a:rPr>
              <a:t>Я-высказывания</a:t>
            </a:r>
            <a:r>
              <a:rPr lang="ru-RU" sz="2800" b="1" dirty="0" smtClean="0">
                <a:solidFill>
                  <a:srgbClr val="C00000"/>
                </a:solidFill>
              </a:rPr>
              <a:t>»</a:t>
            </a:r>
            <a:endParaRPr lang="ru-RU" sz="2800" b="1" dirty="0">
              <a:solidFill>
                <a:srgbClr val="C00000"/>
              </a:solidFill>
            </a:endParaRPr>
          </a:p>
        </p:txBody>
      </p:sp>
      <p:sp>
        <p:nvSpPr>
          <p:cNvPr id="3" name="Содержимое 2"/>
          <p:cNvSpPr>
            <a:spLocks noGrp="1"/>
          </p:cNvSpPr>
          <p:nvPr>
            <p:ph idx="1"/>
          </p:nvPr>
        </p:nvSpPr>
        <p:spPr>
          <a:xfrm>
            <a:off x="1115616" y="908720"/>
            <a:ext cx="7499176" cy="5760640"/>
          </a:xfrm>
        </p:spPr>
        <p:txBody>
          <a:bodyPr/>
          <a:lstStyle/>
          <a:p>
            <a:pPr marL="457200" indent="-457200">
              <a:spcAft>
                <a:spcPts val="1200"/>
              </a:spcAft>
              <a:buFontTx/>
              <a:buAutoNum type="arabicPeriod"/>
              <a:defRPr/>
            </a:pPr>
            <a:r>
              <a:rPr lang="ru-RU" sz="2200" b="1" i="1" dirty="0" smtClean="0">
                <a:solidFill>
                  <a:srgbClr val="800000"/>
                </a:solidFill>
                <a:latin typeface="Bookman Old Style" panose="02050604050505020204" pitchFamily="18" charset="0"/>
              </a:rPr>
              <a:t>Описать факт </a:t>
            </a:r>
            <a:r>
              <a:rPr lang="ru-RU" sz="2200" i="1" dirty="0" smtClean="0">
                <a:solidFill>
                  <a:srgbClr val="800000"/>
                </a:solidFill>
                <a:latin typeface="Bookman Old Style" panose="02050604050505020204" pitchFamily="18" charset="0"/>
              </a:rPr>
              <a:t>(констатация действий без генерализаций), </a:t>
            </a:r>
            <a:r>
              <a:rPr lang="ru-RU" sz="2200" b="1" i="1" dirty="0" smtClean="0">
                <a:solidFill>
                  <a:schemeClr val="accent1">
                    <a:lumMod val="75000"/>
                  </a:schemeClr>
                </a:solidFill>
                <a:latin typeface="Bookman Old Style" panose="02050604050505020204" pitchFamily="18" charset="0"/>
              </a:rPr>
              <a:t>действия ученика или родителей и их результат</a:t>
            </a:r>
          </a:p>
          <a:p>
            <a:pPr marL="457200" indent="-457200">
              <a:spcAft>
                <a:spcPts val="1200"/>
              </a:spcAft>
              <a:buFontTx/>
              <a:buAutoNum type="arabicPeriod"/>
              <a:defRPr/>
            </a:pPr>
            <a:r>
              <a:rPr lang="ru-RU" sz="2200" b="1" i="1" dirty="0" smtClean="0">
                <a:solidFill>
                  <a:srgbClr val="800000"/>
                </a:solidFill>
                <a:latin typeface="Bookman Old Style" panose="02050604050505020204" pitchFamily="18" charset="0"/>
              </a:rPr>
              <a:t>Назвать свои чувства и эмоции вследствие факта</a:t>
            </a:r>
            <a:r>
              <a:rPr lang="ru-RU" sz="2200" i="1" dirty="0" smtClean="0">
                <a:solidFill>
                  <a:srgbClr val="800000"/>
                </a:solidFill>
                <a:latin typeface="Bookman Old Style" panose="02050604050505020204" pitchFamily="18" charset="0"/>
              </a:rPr>
              <a:t>, </a:t>
            </a:r>
            <a:r>
              <a:rPr lang="ru-RU" sz="2200" b="1" i="1" dirty="0" smtClean="0">
                <a:solidFill>
                  <a:schemeClr val="accent1">
                    <a:lumMod val="75000"/>
                  </a:schemeClr>
                </a:solidFill>
                <a:latin typeface="Bookman Old Style" panose="02050604050505020204" pitchFamily="18" charset="0"/>
              </a:rPr>
              <a:t>чувства и мысли по поводу действий</a:t>
            </a:r>
          </a:p>
          <a:p>
            <a:pPr marL="457200" indent="-457200">
              <a:spcAft>
                <a:spcPts val="1200"/>
              </a:spcAft>
              <a:buFontTx/>
              <a:buAutoNum type="arabicPeriod"/>
              <a:defRPr/>
            </a:pPr>
            <a:r>
              <a:rPr lang="ru-RU" sz="2200" b="1" i="1" dirty="0" smtClean="0">
                <a:solidFill>
                  <a:srgbClr val="800000"/>
                </a:solidFill>
                <a:latin typeface="Bookman Old Style" panose="02050604050505020204" pitchFamily="18" charset="0"/>
              </a:rPr>
              <a:t>Назвать объективную причину ваших эмоциональных реакций </a:t>
            </a:r>
            <a:r>
              <a:rPr lang="en-US" sz="2200" i="1" dirty="0" smtClean="0">
                <a:solidFill>
                  <a:srgbClr val="800000"/>
                </a:solidFill>
                <a:latin typeface="Bookman Old Style" panose="02050604050505020204" pitchFamily="18" charset="0"/>
              </a:rPr>
              <a:t>(</a:t>
            </a:r>
            <a:r>
              <a:rPr lang="ru-RU" sz="2200" i="1" dirty="0" smtClean="0">
                <a:solidFill>
                  <a:srgbClr val="800000"/>
                </a:solidFill>
                <a:latin typeface="Bookman Old Style" panose="02050604050505020204" pitchFamily="18" charset="0"/>
              </a:rPr>
              <a:t>реальный ущерб от действий), </a:t>
            </a:r>
            <a:r>
              <a:rPr lang="ru-RU" sz="2200" b="1" i="1" dirty="0" smtClean="0">
                <a:solidFill>
                  <a:schemeClr val="accent1">
                    <a:lumMod val="75000"/>
                  </a:schemeClr>
                </a:solidFill>
                <a:latin typeface="Bookman Old Style" panose="02050604050505020204" pitchFamily="18" charset="0"/>
              </a:rPr>
              <a:t>позитивный эффект от действий</a:t>
            </a:r>
          </a:p>
          <a:p>
            <a:pPr marL="457200" indent="-457200">
              <a:spcAft>
                <a:spcPts val="1200"/>
              </a:spcAft>
              <a:buFontTx/>
              <a:buAutoNum type="arabicPeriod"/>
              <a:defRPr/>
            </a:pPr>
            <a:r>
              <a:rPr lang="ru-RU" sz="2200" b="1" i="1" dirty="0" smtClean="0">
                <a:solidFill>
                  <a:srgbClr val="800000"/>
                </a:solidFill>
                <a:latin typeface="Bookman Old Style" panose="02050604050505020204" pitchFamily="18" charset="0"/>
              </a:rPr>
              <a:t>Предложить найти выход, попросить исправить ситуацию </a:t>
            </a:r>
            <a:r>
              <a:rPr lang="ru-RU" sz="2200" i="1" dirty="0" smtClean="0">
                <a:solidFill>
                  <a:srgbClr val="800000"/>
                </a:solidFill>
                <a:latin typeface="Bookman Old Style" panose="02050604050505020204" pitchFamily="18" charset="0"/>
              </a:rPr>
              <a:t>(в т.ч. чтобы избежать ее в будущем), </a:t>
            </a:r>
            <a:r>
              <a:rPr lang="ru-RU" sz="2200" b="1" i="1" dirty="0" smtClean="0">
                <a:solidFill>
                  <a:schemeClr val="accent1">
                    <a:lumMod val="75000"/>
                  </a:schemeClr>
                </a:solidFill>
                <a:latin typeface="Bookman Old Style" panose="02050604050505020204" pitchFamily="18" charset="0"/>
              </a:rPr>
              <a:t>выразить благодарность</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115616" y="548680"/>
            <a:ext cx="7560840" cy="6126163"/>
          </a:xfrm>
          <a:prstGeom prst="rect">
            <a:avLst/>
          </a:prstGeom>
        </p:spPr>
        <p:txBody>
          <a:bodyPr/>
          <a:lstStyle/>
          <a:p>
            <a:pPr marL="0" indent="0" algn="just">
              <a:lnSpc>
                <a:spcPct val="80000"/>
              </a:lnSpc>
              <a:buFont typeface="Arial" charset="0"/>
              <a:buNone/>
              <a:defRPr/>
            </a:pPr>
            <a:r>
              <a:rPr lang="ru-RU" sz="2400" b="1" i="1" dirty="0" smtClean="0">
                <a:solidFill>
                  <a:srgbClr val="800000"/>
                </a:solidFill>
              </a:rPr>
              <a:t> </a:t>
            </a:r>
            <a:r>
              <a:rPr lang="ru-RU" sz="2400" b="1" i="1" dirty="0" smtClean="0">
                <a:solidFill>
                  <a:srgbClr val="002060"/>
                </a:solidFill>
              </a:rPr>
              <a:t>«Школы могут оказаться теми важнейшими местами, где «хранятся» и «передаются» важнейшие ценности и принципы человеческих отношений –как уважительно относиться друг к другу, как проявлять </a:t>
            </a:r>
            <a:r>
              <a:rPr lang="ru-RU" sz="2400" b="1" i="1" dirty="0" err="1" smtClean="0">
                <a:solidFill>
                  <a:srgbClr val="002060"/>
                </a:solidFill>
              </a:rPr>
              <a:t>эмпатию</a:t>
            </a:r>
            <a:r>
              <a:rPr lang="ru-RU" sz="2400" b="1" i="1" dirty="0" smtClean="0">
                <a:solidFill>
                  <a:srgbClr val="002060"/>
                </a:solidFill>
              </a:rPr>
              <a:t>, сострадание, как быть честным и как разрешать конфликты. </a:t>
            </a:r>
          </a:p>
          <a:p>
            <a:pPr marL="0" indent="0" algn="just">
              <a:lnSpc>
                <a:spcPct val="80000"/>
              </a:lnSpc>
              <a:buFont typeface="Arial" charset="0"/>
              <a:buNone/>
              <a:defRPr/>
            </a:pPr>
            <a:r>
              <a:rPr lang="ru-RU" sz="2400" b="1" i="1" dirty="0" smtClean="0">
                <a:solidFill>
                  <a:srgbClr val="002060"/>
                </a:solidFill>
              </a:rPr>
              <a:t>        Необходимо, чтобы работающие в школах взрослые, принятые там методики и схемы делали такую передачу ценностей возможной и явной. Мы полагаем, что главное в хорошей школе – это хорошие отношения»</a:t>
            </a:r>
          </a:p>
          <a:p>
            <a:pPr marL="0" indent="0" algn="r">
              <a:lnSpc>
                <a:spcPct val="80000"/>
              </a:lnSpc>
              <a:buFont typeface="Arial" charset="0"/>
              <a:buNone/>
              <a:defRPr/>
            </a:pPr>
            <a:endParaRPr lang="ru-RU" sz="2000" b="1" i="1" dirty="0" smtClean="0">
              <a:solidFill>
                <a:srgbClr val="002060"/>
              </a:solidFill>
            </a:endParaRPr>
          </a:p>
          <a:p>
            <a:pPr marL="0" indent="0" algn="r">
              <a:lnSpc>
                <a:spcPct val="80000"/>
              </a:lnSpc>
              <a:buFont typeface="Arial" charset="0"/>
              <a:buNone/>
              <a:defRPr/>
            </a:pPr>
            <a:r>
              <a:rPr lang="ru-RU" sz="2000" b="1" i="1" dirty="0" smtClean="0">
                <a:solidFill>
                  <a:srgbClr val="002060"/>
                </a:solidFill>
              </a:rPr>
              <a:t>Из книги Кэт и </a:t>
            </a:r>
            <a:r>
              <a:rPr lang="ru-RU" sz="2000" b="1" i="1" dirty="0" err="1" smtClean="0">
                <a:solidFill>
                  <a:srgbClr val="002060"/>
                </a:solidFill>
              </a:rPr>
              <a:t>Рон</a:t>
            </a:r>
            <a:r>
              <a:rPr lang="ru-RU" sz="2000" b="1" i="1" dirty="0" smtClean="0">
                <a:solidFill>
                  <a:srgbClr val="002060"/>
                </a:solidFill>
              </a:rPr>
              <a:t> </a:t>
            </a:r>
            <a:r>
              <a:rPr lang="ru-RU" sz="2000" b="1" i="1" dirty="0" err="1" smtClean="0">
                <a:solidFill>
                  <a:srgbClr val="002060"/>
                </a:solidFill>
              </a:rPr>
              <a:t>Кронин-Лэмп</a:t>
            </a:r>
            <a:endParaRPr lang="ru-RU" sz="2000" b="1" i="1" dirty="0" smtClean="0">
              <a:solidFill>
                <a:srgbClr val="002060"/>
              </a:solidFill>
            </a:endParaRPr>
          </a:p>
          <a:p>
            <a:pPr marL="0" indent="0" algn="r">
              <a:lnSpc>
                <a:spcPct val="80000"/>
              </a:lnSpc>
              <a:buFont typeface="Arial" charset="0"/>
              <a:buNone/>
              <a:defRPr/>
            </a:pPr>
            <a:r>
              <a:rPr lang="ru-RU" sz="2000" b="1" i="1" dirty="0" smtClean="0">
                <a:solidFill>
                  <a:srgbClr val="002060"/>
                </a:solidFill>
              </a:rPr>
              <a:t>«Развитие восстановительной культуры школы»</a:t>
            </a:r>
          </a:p>
          <a:p>
            <a:endParaRPr lang="ru-RU"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6048672" cy="1143000"/>
          </a:xfrm>
        </p:spPr>
        <p:txBody>
          <a:bodyPr/>
          <a:lstStyle/>
          <a:p>
            <a:r>
              <a:rPr lang="ru-RU" sz="3200" b="1" dirty="0">
                <a:solidFill>
                  <a:srgbClr val="C00000"/>
                </a:solidFill>
              </a:rPr>
              <a:t>ЛИТЕРАТУРА</a:t>
            </a:r>
            <a:r>
              <a:rPr lang="ru-RU" sz="3600" b="1" dirty="0"/>
              <a:t/>
            </a:r>
            <a:br>
              <a:rPr lang="ru-RU" sz="3600" b="1" dirty="0"/>
            </a:br>
            <a:endParaRPr lang="ru-RU" sz="3600" b="1" dirty="0"/>
          </a:p>
        </p:txBody>
      </p:sp>
      <p:sp>
        <p:nvSpPr>
          <p:cNvPr id="3" name="Объект 2"/>
          <p:cNvSpPr>
            <a:spLocks noGrp="1"/>
          </p:cNvSpPr>
          <p:nvPr>
            <p:ph idx="1"/>
          </p:nvPr>
        </p:nvSpPr>
        <p:spPr>
          <a:xfrm>
            <a:off x="1259632" y="980728"/>
            <a:ext cx="7560840" cy="5877272"/>
          </a:xfrm>
        </p:spPr>
        <p:txBody>
          <a:bodyPr/>
          <a:lstStyle/>
          <a:p>
            <a:pPr marL="457200" indent="-457200">
              <a:buFont typeface="+mj-lt"/>
              <a:buAutoNum type="arabicPeriod"/>
            </a:pPr>
            <a:r>
              <a:rPr lang="ru-RU" sz="2000" dirty="0" smtClean="0"/>
              <a:t> </a:t>
            </a:r>
            <a:r>
              <a:rPr lang="ru-RU" sz="2000" dirty="0">
                <a:solidFill>
                  <a:schemeClr val="tx2"/>
                </a:solidFill>
              </a:rPr>
              <a:t>7 золотых правил делового общения </a:t>
            </a:r>
            <a:r>
              <a:rPr lang="ru-RU" sz="2000" dirty="0" smtClean="0">
                <a:solidFill>
                  <a:schemeClr val="tx2"/>
                </a:solidFill>
              </a:rPr>
              <a:t>[</a:t>
            </a:r>
            <a:r>
              <a:rPr lang="ru-RU" sz="2000" dirty="0">
                <a:solidFill>
                  <a:schemeClr val="tx2"/>
                </a:solidFill>
              </a:rPr>
              <a:t>Электронный ресурс]. URL: </a:t>
            </a:r>
            <a:r>
              <a:rPr lang="ru-RU" sz="2000" dirty="0">
                <a:solidFill>
                  <a:schemeClr val="tx2"/>
                </a:solidFill>
                <a:hlinkClick r:id="rId2"/>
              </a:rPr>
              <a:t>http://www.homearchive.ru/business/b0027.html</a:t>
            </a:r>
            <a:r>
              <a:rPr lang="ru-RU" sz="2000" dirty="0">
                <a:solidFill>
                  <a:schemeClr val="tx2"/>
                </a:solidFill>
              </a:rPr>
              <a:t>.</a:t>
            </a:r>
          </a:p>
          <a:p>
            <a:pPr marL="457200" indent="-457200">
              <a:buFont typeface="+mj-lt"/>
              <a:buAutoNum type="arabicPeriod"/>
            </a:pPr>
            <a:r>
              <a:rPr lang="ru-RU" sz="2000" dirty="0" err="1" smtClean="0">
                <a:solidFill>
                  <a:schemeClr val="tx2"/>
                </a:solidFill>
              </a:rPr>
              <a:t>Бодалева</a:t>
            </a:r>
            <a:r>
              <a:rPr lang="ru-RU" sz="2000" dirty="0" smtClean="0">
                <a:solidFill>
                  <a:schemeClr val="tx2"/>
                </a:solidFill>
              </a:rPr>
              <a:t> </a:t>
            </a:r>
            <a:r>
              <a:rPr lang="ru-RU" sz="2000" dirty="0">
                <a:solidFill>
                  <a:schemeClr val="tx2"/>
                </a:solidFill>
              </a:rPr>
              <a:t>А.А., </a:t>
            </a:r>
            <a:r>
              <a:rPr lang="ru-RU" sz="2000" dirty="0" err="1">
                <a:solidFill>
                  <a:schemeClr val="tx2"/>
                </a:solidFill>
              </a:rPr>
              <a:t>Спиваковская</a:t>
            </a:r>
            <a:r>
              <a:rPr lang="ru-RU" sz="2000" dirty="0">
                <a:solidFill>
                  <a:schemeClr val="tx2"/>
                </a:solidFill>
              </a:rPr>
              <a:t> А.С., Карпова Н.Л. Популярная психология для родителей. МПСИ. Изд-во «Флинта», 1998.</a:t>
            </a:r>
          </a:p>
          <a:p>
            <a:pPr marL="457200" indent="-457200">
              <a:buFont typeface="+mj-lt"/>
              <a:buAutoNum type="arabicPeriod"/>
            </a:pPr>
            <a:r>
              <a:rPr lang="ru-RU" sz="2000" dirty="0" smtClean="0">
                <a:solidFill>
                  <a:schemeClr val="tx2"/>
                </a:solidFill>
              </a:rPr>
              <a:t>Болотина </a:t>
            </a:r>
            <a:r>
              <a:rPr lang="ru-RU" sz="2000" dirty="0">
                <a:solidFill>
                  <a:schemeClr val="tx2"/>
                </a:solidFill>
              </a:rPr>
              <a:t>Л.Р. Классный руководитель в современной начальной школе //Начальная школа. 1995. № 6.</a:t>
            </a:r>
          </a:p>
          <a:p>
            <a:pPr marL="457200" indent="-457200">
              <a:buFont typeface="+mj-lt"/>
              <a:buAutoNum type="arabicPeriod"/>
            </a:pPr>
            <a:r>
              <a:rPr lang="ru-RU" sz="2000" smtClean="0">
                <a:solidFill>
                  <a:schemeClr val="tx2"/>
                </a:solidFill>
              </a:rPr>
              <a:t>Фалькович</a:t>
            </a:r>
            <a:r>
              <a:rPr lang="ru-RU" sz="2000" dirty="0" smtClean="0">
                <a:solidFill>
                  <a:schemeClr val="tx2"/>
                </a:solidFill>
              </a:rPr>
              <a:t> </a:t>
            </a:r>
            <a:r>
              <a:rPr lang="ru-RU" sz="2000" dirty="0">
                <a:solidFill>
                  <a:schemeClr val="tx2"/>
                </a:solidFill>
              </a:rPr>
              <a:t>Т.А., </a:t>
            </a:r>
            <a:r>
              <a:rPr lang="ru-RU" sz="2000" dirty="0" err="1">
                <a:solidFill>
                  <a:schemeClr val="tx2"/>
                </a:solidFill>
              </a:rPr>
              <a:t>Толстоухова</a:t>
            </a:r>
            <a:r>
              <a:rPr lang="ru-RU" sz="2000" dirty="0">
                <a:solidFill>
                  <a:schemeClr val="tx2"/>
                </a:solidFill>
              </a:rPr>
              <a:t> Н.С., Обухова Л.А. Нетрадиционные формы работы с родителями. М.: 5 за знания, 2005. 240 с. (Серия «Методическая библиотека»)</a:t>
            </a:r>
          </a:p>
          <a:p>
            <a:pPr marL="457200" indent="-457200">
              <a:buFont typeface="+mj-lt"/>
              <a:buAutoNum type="arabicPeriod"/>
            </a:pPr>
            <a:endParaRPr lang="ru-RU" sz="2000" dirty="0"/>
          </a:p>
          <a:p>
            <a:pPr marL="0" indent="0">
              <a:buNone/>
            </a:pPr>
            <a:endParaRPr lang="ru-RU" sz="2000" dirty="0"/>
          </a:p>
        </p:txBody>
      </p:sp>
    </p:spTree>
    <p:extLst>
      <p:ext uri="{BB962C8B-B14F-4D97-AF65-F5344CB8AC3E}">
        <p14:creationId xmlns:p14="http://schemas.microsoft.com/office/powerpoint/2010/main" val="923167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187624" y="332656"/>
            <a:ext cx="7632848" cy="4608512"/>
          </a:xfrm>
          <a:prstGeom prst="rect">
            <a:avLst/>
          </a:prstGeom>
        </p:spPr>
        <p:txBody>
          <a:bodyPr/>
          <a:lstStyle/>
          <a:p>
            <a:pPr marL="0" indent="0">
              <a:buNone/>
            </a:pPr>
            <a:r>
              <a:rPr lang="ru-RU" sz="2800" b="1" dirty="0" smtClean="0">
                <a:solidFill>
                  <a:srgbClr val="002060"/>
                </a:solidFill>
              </a:rPr>
              <a:t>Ведущая </a:t>
            </a:r>
            <a:r>
              <a:rPr lang="ru-RU" sz="2800" b="1" dirty="0">
                <a:solidFill>
                  <a:srgbClr val="002060"/>
                </a:solidFill>
              </a:rPr>
              <a:t>роль </a:t>
            </a:r>
            <a:r>
              <a:rPr lang="ru-RU" sz="2800" dirty="0">
                <a:solidFill>
                  <a:srgbClr val="002060"/>
                </a:solidFill>
              </a:rPr>
              <a:t>в общении </a:t>
            </a:r>
            <a:r>
              <a:rPr lang="ru-RU" sz="2800" dirty="0" smtClean="0">
                <a:solidFill>
                  <a:srgbClr val="002060"/>
                </a:solidFill>
              </a:rPr>
              <a:t>педагога (или другого работника организации) </a:t>
            </a:r>
            <a:r>
              <a:rPr lang="ru-RU" sz="2800" dirty="0">
                <a:solidFill>
                  <a:srgbClr val="002060"/>
                </a:solidFill>
              </a:rPr>
              <a:t>и родителей принадлежит </a:t>
            </a:r>
            <a:r>
              <a:rPr lang="ru-RU" sz="2800" b="1" dirty="0" smtClean="0">
                <a:solidFill>
                  <a:srgbClr val="002060"/>
                </a:solidFill>
              </a:rPr>
              <a:t>педагогу ( или другому работнику школы )</a:t>
            </a:r>
            <a:r>
              <a:rPr lang="ru-RU" sz="2800" dirty="0" smtClean="0">
                <a:solidFill>
                  <a:srgbClr val="002060"/>
                </a:solidFill>
              </a:rPr>
              <a:t>, </a:t>
            </a:r>
            <a:r>
              <a:rPr lang="ru-RU" sz="2800" dirty="0">
                <a:solidFill>
                  <a:srgbClr val="002060"/>
                </a:solidFill>
              </a:rPr>
              <a:t>так как именно он является </a:t>
            </a:r>
            <a:r>
              <a:rPr lang="ru-RU" sz="2800" b="1" dirty="0">
                <a:solidFill>
                  <a:srgbClr val="002060"/>
                </a:solidFill>
              </a:rPr>
              <a:t>официальным представителем образовательного учреждения</a:t>
            </a:r>
            <a:r>
              <a:rPr lang="ru-RU" sz="2800" b="1" dirty="0" smtClean="0">
                <a:solidFill>
                  <a:srgbClr val="002060"/>
                </a:solidFill>
              </a:rPr>
              <a:t>. </a:t>
            </a:r>
          </a:p>
          <a:p>
            <a:pPr marL="0" indent="0">
              <a:buNone/>
            </a:pPr>
            <a:r>
              <a:rPr lang="ru-RU" sz="2800" dirty="0" smtClean="0">
                <a:solidFill>
                  <a:srgbClr val="002060"/>
                </a:solidFill>
              </a:rPr>
              <a:t>Поэтому </a:t>
            </a:r>
            <a:r>
              <a:rPr lang="ru-RU" sz="2800" b="1" dirty="0">
                <a:solidFill>
                  <a:srgbClr val="002060"/>
                </a:solidFill>
              </a:rPr>
              <a:t>знание </a:t>
            </a:r>
            <a:r>
              <a:rPr lang="ru-RU" sz="2800" dirty="0">
                <a:solidFill>
                  <a:srgbClr val="002060"/>
                </a:solidFill>
              </a:rPr>
              <a:t>и </a:t>
            </a:r>
            <a:r>
              <a:rPr lang="ru-RU" sz="2800" b="1" dirty="0">
                <a:solidFill>
                  <a:srgbClr val="002060"/>
                </a:solidFill>
              </a:rPr>
              <a:t>отработка</a:t>
            </a:r>
            <a:r>
              <a:rPr lang="ru-RU" sz="2800" dirty="0">
                <a:solidFill>
                  <a:srgbClr val="002060"/>
                </a:solidFill>
              </a:rPr>
              <a:t> </a:t>
            </a:r>
            <a:r>
              <a:rPr lang="ru-RU" sz="2800" b="1" dirty="0">
                <a:solidFill>
                  <a:srgbClr val="002060"/>
                </a:solidFill>
              </a:rPr>
              <a:t>техник эффективного общения</a:t>
            </a:r>
            <a:r>
              <a:rPr lang="ru-RU" sz="2800" dirty="0">
                <a:solidFill>
                  <a:srgbClr val="002060"/>
                </a:solidFill>
              </a:rPr>
              <a:t> </a:t>
            </a:r>
            <a:r>
              <a:rPr lang="ru-RU" sz="2800" dirty="0" smtClean="0">
                <a:solidFill>
                  <a:srgbClr val="002060"/>
                </a:solidFill>
              </a:rPr>
              <a:t>являются </a:t>
            </a:r>
            <a:r>
              <a:rPr lang="ru-RU" sz="2800" dirty="0">
                <a:solidFill>
                  <a:srgbClr val="002060"/>
                </a:solidFill>
              </a:rPr>
              <a:t>одним из ключевых </a:t>
            </a:r>
            <a:r>
              <a:rPr lang="ru-RU" sz="2800" dirty="0" smtClean="0">
                <a:solidFill>
                  <a:srgbClr val="002060"/>
                </a:solidFill>
              </a:rPr>
              <a:t>компонентов профессионализма работника школы</a:t>
            </a:r>
            <a:r>
              <a:rPr lang="ru-RU" sz="2800" b="1" dirty="0" smtClean="0">
                <a:solidFill>
                  <a:srgbClr val="002060"/>
                </a:solidFill>
              </a:rPr>
              <a:t>.</a:t>
            </a:r>
            <a:endParaRPr lang="ru-RU" sz="2800" b="1" dirty="0">
              <a:solidFill>
                <a:srgbClr val="002060"/>
              </a:solidFill>
            </a:endParaRPr>
          </a:p>
        </p:txBody>
      </p:sp>
      <p:pic>
        <p:nvPicPr>
          <p:cNvPr id="14338" name="Picture 2" descr="ÐÐ°ÑÑÐ¸Ð½ÐºÐ¸ Ð¿Ð¾ Ð·Ð°Ð¿ÑÐ¾ÑÑ ÑÐ¾ÑÑÑÐ´Ð½Ð¸ÑÐµÑÑÐ²Ð¾ Ð¿ÐµÐ´Ð°Ð³Ð¾Ð³Ð° Ñ ÑÐ¾Ð´Ð¸ÑÐµÐ»ÑÐ¼Ð¸"/>
          <p:cNvPicPr>
            <a:picLocks noChangeAspect="1" noChangeArrowheads="1"/>
          </p:cNvPicPr>
          <p:nvPr/>
        </p:nvPicPr>
        <p:blipFill>
          <a:blip r:embed="rId2" cstate="print"/>
          <a:srcRect/>
          <a:stretch>
            <a:fillRect/>
          </a:stretch>
        </p:blipFill>
        <p:spPr bwMode="auto">
          <a:xfrm>
            <a:off x="6084168" y="4437112"/>
            <a:ext cx="2736304" cy="2054389"/>
          </a:xfrm>
          <a:prstGeom prst="rect">
            <a:avLst/>
          </a:prstGeom>
          <a:noFill/>
        </p:spPr>
      </p:pic>
    </p:spTree>
    <p:extLst>
      <p:ext uri="{BB962C8B-B14F-4D97-AF65-F5344CB8AC3E}">
        <p14:creationId xmlns:p14="http://schemas.microsoft.com/office/powerpoint/2010/main" val="202486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548680"/>
            <a:ext cx="4032448" cy="1440160"/>
          </a:xfrm>
        </p:spPr>
        <p:txBody>
          <a:bodyPr/>
          <a:lstStyle/>
          <a:p>
            <a:r>
              <a:rPr lang="ru-RU" sz="2800" b="1" dirty="0" smtClean="0">
                <a:solidFill>
                  <a:srgbClr val="C00000"/>
                </a:solidFill>
              </a:rPr>
              <a:t>Общие правила </a:t>
            </a:r>
            <a:r>
              <a:rPr lang="ru-RU" sz="2800" b="1" dirty="0">
                <a:solidFill>
                  <a:srgbClr val="C00000"/>
                </a:solidFill>
              </a:rPr>
              <a:t>ведения </a:t>
            </a:r>
            <a:r>
              <a:rPr lang="ru-RU" sz="2800" b="1" dirty="0" smtClean="0">
                <a:solidFill>
                  <a:srgbClr val="C00000"/>
                </a:solidFill>
              </a:rPr>
              <a:t>беседы</a:t>
            </a:r>
            <a:r>
              <a:rPr lang="ru-RU" sz="2800" b="1" dirty="0">
                <a:solidFill>
                  <a:srgbClr val="C00000"/>
                </a:solidFill>
              </a:rPr>
              <a:t/>
            </a:r>
            <a:br>
              <a:rPr lang="ru-RU" sz="2800" b="1" dirty="0">
                <a:solidFill>
                  <a:srgbClr val="C00000"/>
                </a:solidFill>
              </a:rPr>
            </a:br>
            <a:endParaRPr lang="ru-RU" sz="2800" b="1" dirty="0">
              <a:solidFill>
                <a:srgbClr val="C00000"/>
              </a:solidFill>
            </a:endParaRPr>
          </a:p>
        </p:txBody>
      </p:sp>
      <p:sp>
        <p:nvSpPr>
          <p:cNvPr id="3" name="Объект 2"/>
          <p:cNvSpPr>
            <a:spLocks noGrp="1"/>
          </p:cNvSpPr>
          <p:nvPr>
            <p:ph idx="1"/>
          </p:nvPr>
        </p:nvSpPr>
        <p:spPr>
          <a:xfrm>
            <a:off x="1115616" y="2132856"/>
            <a:ext cx="7848872" cy="4347864"/>
          </a:xfrm>
        </p:spPr>
        <p:txBody>
          <a:bodyPr/>
          <a:lstStyle/>
          <a:p>
            <a:pPr marL="457200" indent="-457200">
              <a:buAutoNum type="arabicPeriod"/>
            </a:pPr>
            <a:r>
              <a:rPr lang="ru-RU" sz="2400" b="1" dirty="0" smtClean="0">
                <a:solidFill>
                  <a:srgbClr val="002060"/>
                </a:solidFill>
              </a:rPr>
              <a:t>Выбор </a:t>
            </a:r>
            <a:r>
              <a:rPr lang="ru-RU" sz="2400" b="1" dirty="0">
                <a:solidFill>
                  <a:srgbClr val="002060"/>
                </a:solidFill>
              </a:rPr>
              <a:t>места проведения беседы</a:t>
            </a:r>
            <a:r>
              <a:rPr lang="ru-RU" sz="2400" b="1" dirty="0" smtClean="0">
                <a:solidFill>
                  <a:srgbClr val="002060"/>
                </a:solidFill>
              </a:rPr>
              <a:t>.</a:t>
            </a:r>
          </a:p>
          <a:p>
            <a:pPr marL="0" indent="0">
              <a:buNone/>
            </a:pPr>
            <a:r>
              <a:rPr lang="ru-RU" sz="2400" dirty="0" smtClean="0">
                <a:solidFill>
                  <a:srgbClr val="002060"/>
                </a:solidFill>
              </a:rPr>
              <a:t> </a:t>
            </a:r>
            <a:r>
              <a:rPr lang="ru-RU" sz="2400" b="1" dirty="0">
                <a:solidFill>
                  <a:srgbClr val="002060"/>
                </a:solidFill>
              </a:rPr>
              <a:t>Зависит от ситуации, от выбранной </a:t>
            </a:r>
            <a:r>
              <a:rPr lang="ru-RU" sz="2400" b="1" dirty="0" smtClean="0">
                <a:solidFill>
                  <a:srgbClr val="002060"/>
                </a:solidFill>
              </a:rPr>
              <a:t>цели</a:t>
            </a:r>
            <a:r>
              <a:rPr lang="ru-RU" sz="2400" b="1" dirty="0">
                <a:solidFill>
                  <a:srgbClr val="002060"/>
                </a:solidFill>
              </a:rPr>
              <a:t>, грамотный выбор места способствует эффективности </a:t>
            </a:r>
            <a:r>
              <a:rPr lang="ru-RU" sz="2400" b="1" dirty="0" smtClean="0">
                <a:solidFill>
                  <a:srgbClr val="002060"/>
                </a:solidFill>
              </a:rPr>
              <a:t>беседы.</a:t>
            </a:r>
            <a:r>
              <a:rPr lang="ru-RU" sz="2400" dirty="0">
                <a:solidFill>
                  <a:srgbClr val="002060"/>
                </a:solidFill>
              </a:rPr>
              <a:t> </a:t>
            </a:r>
            <a:endParaRPr lang="ru-RU" sz="2400" dirty="0" smtClean="0">
              <a:solidFill>
                <a:srgbClr val="002060"/>
              </a:solidFill>
            </a:endParaRPr>
          </a:p>
          <a:p>
            <a:pPr marL="0" indent="0">
              <a:buNone/>
            </a:pPr>
            <a:r>
              <a:rPr lang="ru-RU" sz="2400" dirty="0" smtClean="0">
                <a:solidFill>
                  <a:srgbClr val="002060"/>
                </a:solidFill>
              </a:rPr>
              <a:t>Выбором </a:t>
            </a:r>
            <a:r>
              <a:rPr lang="ru-RU" sz="2400" dirty="0">
                <a:solidFill>
                  <a:srgbClr val="002060"/>
                </a:solidFill>
              </a:rPr>
              <a:t>места общения можно показать значимость и уважение к человеку.</a:t>
            </a:r>
          </a:p>
          <a:p>
            <a:pPr marL="457200" indent="-457200">
              <a:buAutoNum type="arabicPeriod" startAt="2"/>
            </a:pPr>
            <a:r>
              <a:rPr lang="ru-RU" sz="2400" b="1" dirty="0" smtClean="0">
                <a:solidFill>
                  <a:srgbClr val="002060"/>
                </a:solidFill>
              </a:rPr>
              <a:t>С </a:t>
            </a:r>
            <a:r>
              <a:rPr lang="ru-RU" sz="2400" b="1" dirty="0">
                <a:solidFill>
                  <a:srgbClr val="002060"/>
                </a:solidFill>
              </a:rPr>
              <a:t>кем проводить </a:t>
            </a:r>
            <a:r>
              <a:rPr lang="ru-RU" sz="2400" b="1" dirty="0" smtClean="0">
                <a:solidFill>
                  <a:srgbClr val="002060"/>
                </a:solidFill>
              </a:rPr>
              <a:t>беседу  (зависит </a:t>
            </a:r>
            <a:r>
              <a:rPr lang="ru-RU" sz="2400" b="1" dirty="0">
                <a:solidFill>
                  <a:srgbClr val="002060"/>
                </a:solidFill>
              </a:rPr>
              <a:t>от цели</a:t>
            </a:r>
            <a:r>
              <a:rPr lang="ru-RU" sz="2400" b="1" dirty="0" smtClean="0">
                <a:solidFill>
                  <a:srgbClr val="002060"/>
                </a:solidFill>
              </a:rPr>
              <a:t>, ситуации).</a:t>
            </a:r>
          </a:p>
          <a:p>
            <a:pPr marL="0" indent="0">
              <a:buNone/>
            </a:pPr>
            <a:r>
              <a:rPr lang="ru-RU" sz="2400" b="1" dirty="0" smtClean="0">
                <a:solidFill>
                  <a:srgbClr val="002060"/>
                </a:solidFill>
              </a:rPr>
              <a:t>Важная информация  обсуждается только с родителями (законными представителями ребенка). </a:t>
            </a:r>
            <a:endParaRPr lang="ru-RU" sz="2400" b="1" dirty="0">
              <a:solidFill>
                <a:srgbClr val="002060"/>
              </a:solidFill>
            </a:endParaRPr>
          </a:p>
        </p:txBody>
      </p:sp>
      <p:pic>
        <p:nvPicPr>
          <p:cNvPr id="12290" name="Picture 2" descr="ÐÐ°ÑÑÐ¸Ð½ÐºÐ¸ Ð¿Ð¾ Ð·Ð°Ð¿ÑÐ¾ÑÑ ÑÑÑÐµÐºÑÐ¸Ð²Ð½Ð°Ñ Ð±ÐµÑÐµÐ´Ð° ÐºÐ°ÑÑÐ¸Ð½ÐºÐ¸"/>
          <p:cNvPicPr>
            <a:picLocks noChangeAspect="1" noChangeArrowheads="1"/>
          </p:cNvPicPr>
          <p:nvPr/>
        </p:nvPicPr>
        <p:blipFill>
          <a:blip r:embed="rId2" cstate="print"/>
          <a:srcRect/>
          <a:stretch>
            <a:fillRect/>
          </a:stretch>
        </p:blipFill>
        <p:spPr bwMode="auto">
          <a:xfrm>
            <a:off x="5796136" y="332656"/>
            <a:ext cx="3067785" cy="2276872"/>
          </a:xfrm>
          <a:prstGeom prst="rect">
            <a:avLst/>
          </a:prstGeom>
          <a:noFill/>
        </p:spPr>
      </p:pic>
    </p:spTree>
    <p:extLst>
      <p:ext uri="{BB962C8B-B14F-4D97-AF65-F5344CB8AC3E}">
        <p14:creationId xmlns:p14="http://schemas.microsoft.com/office/powerpoint/2010/main" val="3010981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259632" y="333375"/>
            <a:ext cx="7884368" cy="6408738"/>
          </a:xfrm>
          <a:prstGeom prst="rect">
            <a:avLst/>
          </a:prstGeom>
        </p:spPr>
        <p:txBody>
          <a:bodyPr/>
          <a:lstStyle/>
          <a:p>
            <a:pPr marL="0" indent="0">
              <a:buNone/>
            </a:pPr>
            <a:r>
              <a:rPr lang="ru-RU" sz="2000" b="1" dirty="0" smtClean="0">
                <a:solidFill>
                  <a:srgbClr val="002060"/>
                </a:solidFill>
              </a:rPr>
              <a:t>3.</a:t>
            </a:r>
            <a:r>
              <a:rPr lang="ru-RU" sz="2000" b="1" dirty="0" smtClean="0"/>
              <a:t> </a:t>
            </a:r>
            <a:r>
              <a:rPr lang="ru-RU" sz="2000" dirty="0"/>
              <a:t>  </a:t>
            </a:r>
            <a:r>
              <a:rPr lang="ru-RU" sz="2400" b="1" dirty="0"/>
              <a:t> </a:t>
            </a:r>
            <a:r>
              <a:rPr lang="ru-RU" sz="2400" b="1" dirty="0">
                <a:solidFill>
                  <a:srgbClr val="002060"/>
                </a:solidFill>
              </a:rPr>
              <a:t>С чего начать </a:t>
            </a:r>
            <a:r>
              <a:rPr lang="ru-RU" sz="2400" b="1" dirty="0" smtClean="0">
                <a:solidFill>
                  <a:srgbClr val="002060"/>
                </a:solidFill>
              </a:rPr>
              <a:t>общение. </a:t>
            </a:r>
            <a:r>
              <a:rPr lang="ru-RU" sz="2400" dirty="0" smtClean="0">
                <a:solidFill>
                  <a:srgbClr val="002060"/>
                </a:solidFill>
              </a:rPr>
              <a:t>Сначала </a:t>
            </a:r>
            <a:r>
              <a:rPr lang="ru-RU" sz="2400" dirty="0">
                <a:solidFill>
                  <a:srgbClr val="002060"/>
                </a:solidFill>
              </a:rPr>
              <a:t>разговориться, узнать интересы, трудности, проблемы</a:t>
            </a:r>
            <a:r>
              <a:rPr lang="ru-RU" sz="2400" dirty="0" smtClean="0">
                <a:solidFill>
                  <a:srgbClr val="002060"/>
                </a:solidFill>
              </a:rPr>
              <a:t>.</a:t>
            </a:r>
          </a:p>
          <a:p>
            <a:pPr marL="0" indent="0">
              <a:buNone/>
            </a:pPr>
            <a:r>
              <a:rPr lang="ru-RU" sz="2400" b="1" dirty="0" smtClean="0">
                <a:solidFill>
                  <a:srgbClr val="002060"/>
                </a:solidFill>
              </a:rPr>
              <a:t>Выразить </a:t>
            </a:r>
            <a:r>
              <a:rPr lang="ru-RU" sz="2400" b="1" dirty="0">
                <a:solidFill>
                  <a:srgbClr val="002060"/>
                </a:solidFill>
              </a:rPr>
              <a:t>позитивное отношение:  </a:t>
            </a:r>
            <a:r>
              <a:rPr lang="ru-RU" sz="2400" dirty="0">
                <a:solidFill>
                  <a:srgbClr val="002060"/>
                </a:solidFill>
              </a:rPr>
              <a:t>«Благодарю вас, что уделили внимание</a:t>
            </a:r>
            <a:r>
              <a:rPr lang="ru-RU" sz="2400" dirty="0" smtClean="0">
                <a:solidFill>
                  <a:srgbClr val="002060"/>
                </a:solidFill>
              </a:rPr>
              <a:t>…»</a:t>
            </a:r>
          </a:p>
          <a:p>
            <a:pPr marL="0" indent="0">
              <a:buNone/>
            </a:pPr>
            <a:r>
              <a:rPr lang="ru-RU" sz="2400" b="1" dirty="0" smtClean="0">
                <a:solidFill>
                  <a:srgbClr val="002060"/>
                </a:solidFill>
              </a:rPr>
              <a:t>Избегать </a:t>
            </a:r>
            <a:r>
              <a:rPr lang="ru-RU" sz="2400" b="1" dirty="0">
                <a:solidFill>
                  <a:srgbClr val="002060"/>
                </a:solidFill>
              </a:rPr>
              <a:t>фраз, содержащих неуважение, пренебрежение к собеседнику: </a:t>
            </a:r>
            <a:r>
              <a:rPr lang="ru-RU" sz="2400" dirty="0">
                <a:solidFill>
                  <a:srgbClr val="002060"/>
                </a:solidFill>
              </a:rPr>
              <a:t>«Давайте быстренько поговорим», «Мне вообще некогда», «Я и так трачу на вашего ребенка много времени</a:t>
            </a:r>
            <a:r>
              <a:rPr lang="ru-RU" sz="2400" dirty="0" smtClean="0">
                <a:solidFill>
                  <a:srgbClr val="002060"/>
                </a:solidFill>
              </a:rPr>
              <a:t>».</a:t>
            </a:r>
          </a:p>
          <a:p>
            <a:pPr marL="0" indent="0">
              <a:buNone/>
            </a:pPr>
            <a:r>
              <a:rPr lang="ru-RU" sz="2400" b="1" dirty="0" smtClean="0">
                <a:solidFill>
                  <a:srgbClr val="002060"/>
                </a:solidFill>
              </a:rPr>
              <a:t>Избегать </a:t>
            </a:r>
            <a:r>
              <a:rPr lang="ru-RU" sz="2400" b="1" dirty="0">
                <a:solidFill>
                  <a:srgbClr val="002060"/>
                </a:solidFill>
              </a:rPr>
              <a:t>фразы-нападения: </a:t>
            </a:r>
            <a:r>
              <a:rPr lang="ru-RU" sz="2400" dirty="0">
                <a:solidFill>
                  <a:srgbClr val="002060"/>
                </a:solidFill>
              </a:rPr>
              <a:t>«Что за безобразие творится</a:t>
            </a:r>
            <a:r>
              <a:rPr lang="ru-RU" sz="2400" dirty="0" smtClean="0">
                <a:solidFill>
                  <a:srgbClr val="002060"/>
                </a:solidFill>
              </a:rPr>
              <a:t>».</a:t>
            </a:r>
          </a:p>
          <a:p>
            <a:pPr marL="0" indent="0">
              <a:buNone/>
            </a:pPr>
            <a:r>
              <a:rPr lang="ru-RU" sz="2400" b="1" dirty="0" smtClean="0">
                <a:solidFill>
                  <a:srgbClr val="002060"/>
                </a:solidFill>
              </a:rPr>
              <a:t>Важно </a:t>
            </a:r>
            <a:r>
              <a:rPr lang="ru-RU" sz="2400" b="1" dirty="0">
                <a:solidFill>
                  <a:srgbClr val="002060"/>
                </a:solidFill>
              </a:rPr>
              <a:t>установить контакт, подчеркнуть положительные черты ребенка</a:t>
            </a:r>
            <a:r>
              <a:rPr lang="ru-RU" sz="2400" dirty="0">
                <a:solidFill>
                  <a:srgbClr val="002060"/>
                </a:solidFill>
              </a:rPr>
              <a:t>, потом критику, обозначить проблему</a:t>
            </a:r>
            <a:r>
              <a:rPr lang="ru-RU" sz="2400" dirty="0" smtClean="0">
                <a:solidFill>
                  <a:srgbClr val="002060"/>
                </a:solidFill>
              </a:rPr>
              <a:t>.</a:t>
            </a:r>
          </a:p>
          <a:p>
            <a:pPr marL="0" indent="0">
              <a:buNone/>
            </a:pPr>
            <a:endParaRPr lang="ru-RU" sz="2400" b="1" dirty="0"/>
          </a:p>
        </p:txBody>
      </p:sp>
    </p:spTree>
    <p:extLst>
      <p:ext uri="{BB962C8B-B14F-4D97-AF65-F5344CB8AC3E}">
        <p14:creationId xmlns:p14="http://schemas.microsoft.com/office/powerpoint/2010/main" val="880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1112" y="260648"/>
            <a:ext cx="7992888" cy="490066"/>
          </a:xfrm>
        </p:spPr>
        <p:txBody>
          <a:bodyPr/>
          <a:lstStyle/>
          <a:p>
            <a:r>
              <a:rPr lang="ru-RU" sz="2400" b="1" i="1" dirty="0" smtClean="0">
                <a:solidFill>
                  <a:srgbClr val="002060"/>
                </a:solidFill>
              </a:rPr>
              <a:t>Использование речевых штампов, нацеливающих родителей на сотрудничество:</a:t>
            </a:r>
            <a:r>
              <a:rPr lang="ru-RU" sz="2400" b="1" dirty="0" smtClean="0">
                <a:solidFill>
                  <a:srgbClr val="C00000"/>
                </a:solidFill>
              </a:rPr>
              <a:t/>
            </a:r>
            <a:br>
              <a:rPr lang="ru-RU" sz="2400" b="1" dirty="0" smtClean="0">
                <a:solidFill>
                  <a:srgbClr val="C00000"/>
                </a:solidFill>
              </a:rPr>
            </a:br>
            <a:endParaRPr lang="ru-RU" sz="2400" b="1" dirty="0">
              <a:solidFill>
                <a:srgbClr val="C00000"/>
              </a:solidFill>
            </a:endParaRPr>
          </a:p>
        </p:txBody>
      </p:sp>
      <p:sp>
        <p:nvSpPr>
          <p:cNvPr id="3" name="Объект 2"/>
          <p:cNvSpPr>
            <a:spLocks noGrp="1"/>
          </p:cNvSpPr>
          <p:nvPr>
            <p:ph idx="1"/>
          </p:nvPr>
        </p:nvSpPr>
        <p:spPr>
          <a:xfrm>
            <a:off x="1115616" y="980728"/>
            <a:ext cx="7920880" cy="5400600"/>
          </a:xfrm>
        </p:spPr>
        <p:txBody>
          <a:bodyPr/>
          <a:lstStyle/>
          <a:p>
            <a:pPr marL="0" indent="0">
              <a:buNone/>
            </a:pPr>
            <a:endParaRPr lang="ru-RU" sz="1800" b="1" dirty="0">
              <a:solidFill>
                <a:srgbClr val="002060"/>
              </a:solidFill>
            </a:endParaRPr>
          </a:p>
          <a:p>
            <a:r>
              <a:rPr lang="ru-RU" sz="1800" b="1" dirty="0" smtClean="0">
                <a:solidFill>
                  <a:srgbClr val="002060"/>
                </a:solidFill>
              </a:rPr>
              <a:t>Обращение </a:t>
            </a:r>
            <a:r>
              <a:rPr lang="ru-RU" sz="1800" b="1" dirty="0">
                <a:solidFill>
                  <a:srgbClr val="002060"/>
                </a:solidFill>
              </a:rPr>
              <a:t>к родителям лучше выражать </a:t>
            </a:r>
            <a:r>
              <a:rPr lang="ru-RU" sz="1800" b="1" dirty="0">
                <a:solidFill>
                  <a:srgbClr val="C00000"/>
                </a:solidFill>
              </a:rPr>
              <a:t>в виде просьбы</a:t>
            </a:r>
            <a:r>
              <a:rPr lang="ru-RU" sz="1800" b="1" dirty="0">
                <a:solidFill>
                  <a:srgbClr val="002060"/>
                </a:solidFill>
              </a:rPr>
              <a:t>, а не требования </a:t>
            </a:r>
            <a:r>
              <a:rPr lang="ru-RU" sz="1800" dirty="0" smtClean="0">
                <a:solidFill>
                  <a:srgbClr val="002060"/>
                </a:solidFill>
              </a:rPr>
              <a:t>«</a:t>
            </a:r>
            <a:r>
              <a:rPr lang="ru-RU" sz="1800" dirty="0">
                <a:solidFill>
                  <a:srgbClr val="002060"/>
                </a:solidFill>
              </a:rPr>
              <a:t>Вера Алексеевна! Я прошу ... »(Сравните: «Вера Алексеевна! Вы должны…! Вы обязаны </a:t>
            </a:r>
            <a:r>
              <a:rPr lang="ru-RU" sz="1800" dirty="0" smtClean="0">
                <a:solidFill>
                  <a:srgbClr val="002060"/>
                </a:solidFill>
              </a:rPr>
              <a:t>...!»)</a:t>
            </a:r>
          </a:p>
          <a:p>
            <a:r>
              <a:rPr lang="ru-RU" sz="1800" b="1" dirty="0" smtClean="0">
                <a:solidFill>
                  <a:srgbClr val="002060"/>
                </a:solidFill>
              </a:rPr>
              <a:t>Желательно </a:t>
            </a:r>
            <a:r>
              <a:rPr lang="ru-RU" sz="1800" b="1" dirty="0">
                <a:solidFill>
                  <a:srgbClr val="002060"/>
                </a:solidFill>
              </a:rPr>
              <a:t>озадачить родителя </a:t>
            </a:r>
            <a:r>
              <a:rPr lang="ru-RU" sz="1800" dirty="0">
                <a:solidFill>
                  <a:srgbClr val="002060"/>
                </a:solidFill>
              </a:rPr>
              <a:t>«Вы не замечали, что в последнее время ...» «Как вы думаете, с чем это может быть связано?» (Сравните: «Саша постоянно .., сегодня он снова ... </a:t>
            </a:r>
            <a:r>
              <a:rPr lang="ru-RU" sz="1800" dirty="0" smtClean="0">
                <a:solidFill>
                  <a:srgbClr val="002060"/>
                </a:solidFill>
              </a:rPr>
              <a:t>).</a:t>
            </a:r>
          </a:p>
          <a:p>
            <a:r>
              <a:rPr lang="ru-RU" sz="1800" b="1" dirty="0" smtClean="0">
                <a:solidFill>
                  <a:srgbClr val="002060"/>
                </a:solidFill>
              </a:rPr>
              <a:t>Проявить </a:t>
            </a:r>
            <a:r>
              <a:rPr lang="ru-RU" sz="1800" b="1" dirty="0">
                <a:solidFill>
                  <a:srgbClr val="002060"/>
                </a:solidFill>
              </a:rPr>
              <a:t>беспокойство о ребенке </a:t>
            </a:r>
            <a:r>
              <a:rPr lang="ru-RU" sz="1800" dirty="0">
                <a:solidFill>
                  <a:srgbClr val="002060"/>
                </a:solidFill>
              </a:rPr>
              <a:t>«Вы знаете, меня очень тревожит, что ... </a:t>
            </a:r>
            <a:r>
              <a:rPr lang="ru-RU" sz="1800" dirty="0" smtClean="0">
                <a:solidFill>
                  <a:srgbClr val="002060"/>
                </a:solidFill>
              </a:rPr>
              <a:t>«Как </a:t>
            </a:r>
            <a:r>
              <a:rPr lang="ru-RU" sz="1800" dirty="0">
                <a:solidFill>
                  <a:srgbClr val="002060"/>
                </a:solidFill>
              </a:rPr>
              <a:t>вы думаете, что может этому быть этому причиной?» (Сравните: «Ваш ребенок ... (такой-то), все время ... </a:t>
            </a:r>
            <a:r>
              <a:rPr lang="ru-RU" sz="1800" dirty="0" smtClean="0">
                <a:solidFill>
                  <a:srgbClr val="002060"/>
                </a:solidFill>
              </a:rPr>
              <a:t>».)</a:t>
            </a:r>
          </a:p>
          <a:p>
            <a:r>
              <a:rPr lang="ru-RU" sz="1800" b="1" dirty="0" smtClean="0">
                <a:solidFill>
                  <a:srgbClr val="002060"/>
                </a:solidFill>
              </a:rPr>
              <a:t>Используйте </a:t>
            </a:r>
            <a:r>
              <a:rPr lang="ru-RU" sz="1800" b="1" dirty="0">
                <a:solidFill>
                  <a:srgbClr val="002060"/>
                </a:solidFill>
              </a:rPr>
              <a:t>стиль непрямых вопросов </a:t>
            </a:r>
            <a:r>
              <a:rPr lang="ru-RU" sz="1800" dirty="0" smtClean="0">
                <a:solidFill>
                  <a:srgbClr val="002060"/>
                </a:solidFill>
              </a:rPr>
              <a:t>«Как </a:t>
            </a:r>
            <a:r>
              <a:rPr lang="ru-RU" sz="1800" dirty="0">
                <a:solidFill>
                  <a:srgbClr val="002060"/>
                </a:solidFill>
              </a:rPr>
              <a:t>выдумаете, с каким специалистом вам лучше обсудить ..?» (Сравните: «У Саши </a:t>
            </a:r>
            <a:r>
              <a:rPr lang="ru-RU" sz="1800" dirty="0" smtClean="0">
                <a:solidFill>
                  <a:srgbClr val="002060"/>
                </a:solidFill>
              </a:rPr>
              <a:t>проблемы </a:t>
            </a:r>
            <a:r>
              <a:rPr lang="ru-RU" sz="1800" dirty="0">
                <a:solidFill>
                  <a:srgbClr val="002060"/>
                </a:solidFill>
              </a:rPr>
              <a:t>.., вам обязательно нужно показаться к ...(врачу, психологу, психиатру</a:t>
            </a:r>
            <a:r>
              <a:rPr lang="ru-RU" sz="1800" dirty="0" smtClean="0">
                <a:solidFill>
                  <a:srgbClr val="002060"/>
                </a:solidFill>
              </a:rPr>
              <a:t>)».</a:t>
            </a:r>
          </a:p>
          <a:p>
            <a:r>
              <a:rPr lang="ru-RU" sz="1800" b="1" dirty="0" smtClean="0">
                <a:solidFill>
                  <a:srgbClr val="002060"/>
                </a:solidFill>
              </a:rPr>
              <a:t>Используется </a:t>
            </a:r>
            <a:r>
              <a:rPr lang="ru-RU" sz="1800" b="1" dirty="0">
                <a:solidFill>
                  <a:srgbClr val="002060"/>
                </a:solidFill>
              </a:rPr>
              <a:t>местоимение </a:t>
            </a:r>
            <a:r>
              <a:rPr lang="ru-RU" sz="1800" dirty="0">
                <a:solidFill>
                  <a:srgbClr val="002060"/>
                </a:solidFill>
              </a:rPr>
              <a:t>«Мы», что подчеркивает общность интересов, солидарность с родителями «Давайте вместе попробуем </a:t>
            </a:r>
            <a:r>
              <a:rPr lang="ru-RU" sz="1800" dirty="0" smtClean="0">
                <a:solidFill>
                  <a:srgbClr val="002060"/>
                </a:solidFill>
              </a:rPr>
              <a:t>…», </a:t>
            </a:r>
            <a:r>
              <a:rPr lang="ru-RU" sz="1800" dirty="0">
                <a:solidFill>
                  <a:srgbClr val="002060"/>
                </a:solidFill>
              </a:rPr>
              <a:t>«Давайте вместе подумаем, как мы можем помочь </a:t>
            </a:r>
            <a:r>
              <a:rPr lang="ru-RU" sz="1800" dirty="0" smtClean="0">
                <a:solidFill>
                  <a:srgbClr val="002060"/>
                </a:solidFill>
              </a:rPr>
              <a:t>Саше» .</a:t>
            </a:r>
          </a:p>
          <a:p>
            <a:r>
              <a:rPr lang="ru-RU" sz="1800" b="1" dirty="0" smtClean="0">
                <a:solidFill>
                  <a:srgbClr val="002060"/>
                </a:solidFill>
              </a:rPr>
              <a:t>Проявляйте осведомленность и компетентность в обсуждаемой теме.</a:t>
            </a:r>
            <a:endParaRPr lang="ru-RU" sz="1800" b="1" dirty="0">
              <a:solidFill>
                <a:srgbClr val="002060"/>
              </a:solidFill>
            </a:endParaRPr>
          </a:p>
        </p:txBody>
      </p:sp>
    </p:spTree>
    <p:extLst>
      <p:ext uri="{BB962C8B-B14F-4D97-AF65-F5344CB8AC3E}">
        <p14:creationId xmlns:p14="http://schemas.microsoft.com/office/powerpoint/2010/main" val="222935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6"/>
            <a:ext cx="8229600" cy="648072"/>
          </a:xfrm>
        </p:spPr>
        <p:txBody>
          <a:bodyPr/>
          <a:lstStyle/>
          <a:p>
            <a:r>
              <a:rPr lang="ru-RU" sz="3200" b="1" dirty="0" smtClean="0">
                <a:solidFill>
                  <a:srgbClr val="C00000"/>
                </a:solidFill>
              </a:rPr>
              <a:t>Упражнение «Искренняя просьба»</a:t>
            </a:r>
            <a:endParaRPr lang="ru-RU" sz="3200" dirty="0"/>
          </a:p>
        </p:txBody>
      </p:sp>
      <p:sp>
        <p:nvSpPr>
          <p:cNvPr id="3" name="Содержимое 2"/>
          <p:cNvSpPr>
            <a:spLocks noGrp="1"/>
          </p:cNvSpPr>
          <p:nvPr>
            <p:ph idx="1"/>
          </p:nvPr>
        </p:nvSpPr>
        <p:spPr>
          <a:xfrm>
            <a:off x="899592" y="1340768"/>
            <a:ext cx="7787208" cy="4785395"/>
          </a:xfrm>
        </p:spPr>
        <p:txBody>
          <a:bodyPr/>
          <a:lstStyle/>
          <a:p>
            <a:pPr marL="0" indent="0" algn="ctr">
              <a:buFontTx/>
              <a:buNone/>
            </a:pPr>
            <a:r>
              <a:rPr lang="ru-RU" sz="2400" b="1" dirty="0" smtClean="0">
                <a:solidFill>
                  <a:srgbClr val="C00000"/>
                </a:solidFill>
                <a:latin typeface="Bookman Old Style" pitchFamily="18" charset="0"/>
              </a:rPr>
              <a:t>Искренняя просьба </a:t>
            </a:r>
          </a:p>
          <a:p>
            <a:pPr marL="0" indent="0" algn="ctr">
              <a:buFontTx/>
              <a:buNone/>
            </a:pPr>
            <a:r>
              <a:rPr lang="ru-RU" sz="2400" b="1" dirty="0" smtClean="0">
                <a:solidFill>
                  <a:srgbClr val="002060"/>
                </a:solidFill>
                <a:latin typeface="Bookman Old Style" pitchFamily="18" charset="0"/>
              </a:rPr>
              <a:t>— это «честное выражение своей позиции и своих желаний, сделанное в такой форме, что другой человек волен согласиться или отказать, поскольку вы просите его высказать свою позицию и свои желания» </a:t>
            </a:r>
            <a:r>
              <a:rPr lang="ru-RU" sz="2400" b="1" i="1" dirty="0" smtClean="0">
                <a:solidFill>
                  <a:srgbClr val="002060"/>
                </a:solidFill>
                <a:latin typeface="Bookman Old Style" pitchFamily="18" charset="0"/>
              </a:rPr>
              <a:t>(</a:t>
            </a:r>
            <a:r>
              <a:rPr lang="ru-RU" sz="2400" b="1" i="1" dirty="0" err="1" smtClean="0">
                <a:solidFill>
                  <a:srgbClr val="002060"/>
                </a:solidFill>
                <a:latin typeface="Bookman Old Style" pitchFamily="18" charset="0"/>
              </a:rPr>
              <a:t>Рейнуотер</a:t>
            </a:r>
            <a:r>
              <a:rPr lang="ru-RU" sz="2400" b="1" i="1" dirty="0" smtClean="0">
                <a:solidFill>
                  <a:srgbClr val="002060"/>
                </a:solidFill>
                <a:latin typeface="Bookman Old Style" pitchFamily="18" charset="0"/>
              </a:rPr>
              <a:t>, </a:t>
            </a:r>
            <a:r>
              <a:rPr lang="ru-RU" sz="2400" b="1" dirty="0" smtClean="0">
                <a:solidFill>
                  <a:srgbClr val="002060"/>
                </a:solidFill>
                <a:latin typeface="Bookman Old Style" pitchFamily="18" charset="0"/>
              </a:rPr>
              <a:t>1992). </a:t>
            </a:r>
          </a:p>
          <a:p>
            <a:pPr marL="0" indent="0" algn="ctr">
              <a:buFontTx/>
              <a:buNone/>
            </a:pPr>
            <a:endParaRPr lang="ru-RU" sz="2400" b="1" dirty="0" smtClean="0">
              <a:solidFill>
                <a:srgbClr val="0000FF"/>
              </a:solidFill>
              <a:latin typeface="Bookman Old Style" pitchFamily="18" charset="0"/>
            </a:endParaRPr>
          </a:p>
          <a:p>
            <a:pPr marL="0" indent="0" algn="ctr">
              <a:buFontTx/>
              <a:buNone/>
            </a:pPr>
            <a:r>
              <a:rPr lang="ru-RU" sz="2400" b="1" i="1" dirty="0" smtClean="0">
                <a:solidFill>
                  <a:srgbClr val="006666"/>
                </a:solidFill>
                <a:latin typeface="Bookman Old Style" pitchFamily="18" charset="0"/>
              </a:rPr>
              <a:t>Она оставляет человеку,</a:t>
            </a:r>
          </a:p>
          <a:p>
            <a:pPr marL="0" indent="0" algn="ctr">
              <a:buFontTx/>
              <a:buNone/>
            </a:pPr>
            <a:r>
              <a:rPr lang="ru-RU" sz="2400" b="1" i="1" dirty="0" smtClean="0">
                <a:solidFill>
                  <a:srgbClr val="006666"/>
                </a:solidFill>
                <a:latin typeface="Bookman Old Style" pitchFamily="18" charset="0"/>
              </a:rPr>
              <a:t> к которому обращаются, </a:t>
            </a:r>
          </a:p>
          <a:p>
            <a:pPr marL="0" indent="0" algn="ctr">
              <a:buFontTx/>
              <a:buNone/>
            </a:pPr>
            <a:r>
              <a:rPr lang="ru-RU" sz="2400" b="1" i="1" dirty="0" smtClean="0">
                <a:solidFill>
                  <a:srgbClr val="006666"/>
                </a:solidFill>
                <a:latin typeface="Bookman Old Style" pitchFamily="18" charset="0"/>
              </a:rPr>
              <a:t>право выбора.</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76672"/>
            <a:ext cx="8229600" cy="490066"/>
          </a:xfrm>
        </p:spPr>
        <p:txBody>
          <a:bodyPr/>
          <a:lstStyle/>
          <a:p>
            <a:r>
              <a:rPr lang="ru-RU" sz="2800" b="1" dirty="0" smtClean="0">
                <a:solidFill>
                  <a:srgbClr val="C00000"/>
                </a:solidFill>
              </a:rPr>
              <a:t>Черты искренней действенной просьбы</a:t>
            </a:r>
            <a:r>
              <a:rPr lang="ru-RU" sz="2800" dirty="0" smtClean="0">
                <a:solidFill>
                  <a:srgbClr val="C00000"/>
                </a:solidFill>
              </a:rPr>
              <a:t/>
            </a:r>
            <a:br>
              <a:rPr lang="ru-RU" sz="2800" dirty="0" smtClean="0">
                <a:solidFill>
                  <a:srgbClr val="C00000"/>
                </a:solidFill>
              </a:rPr>
            </a:br>
            <a:endParaRPr lang="ru-RU" sz="2800" b="1" dirty="0">
              <a:solidFill>
                <a:srgbClr val="C00000"/>
              </a:solidFill>
            </a:endParaRPr>
          </a:p>
        </p:txBody>
      </p:sp>
      <p:sp>
        <p:nvSpPr>
          <p:cNvPr id="3" name="Содержимое 2"/>
          <p:cNvSpPr>
            <a:spLocks noGrp="1"/>
          </p:cNvSpPr>
          <p:nvPr>
            <p:ph idx="1"/>
          </p:nvPr>
        </p:nvSpPr>
        <p:spPr>
          <a:xfrm>
            <a:off x="1259632" y="1196752"/>
            <a:ext cx="7427168" cy="5289451"/>
          </a:xfrm>
        </p:spPr>
        <p:txBody>
          <a:bodyPr/>
          <a:lstStyle/>
          <a:p>
            <a:r>
              <a:rPr lang="ru-RU" sz="2400" b="1" dirty="0" smtClean="0">
                <a:solidFill>
                  <a:srgbClr val="002060"/>
                </a:solidFill>
              </a:rPr>
              <a:t>Нейтрально-доброжелательная интонация</a:t>
            </a:r>
          </a:p>
          <a:p>
            <a:r>
              <a:rPr lang="ru-RU" sz="2400" b="1" dirty="0" smtClean="0">
                <a:solidFill>
                  <a:srgbClr val="002060"/>
                </a:solidFill>
              </a:rPr>
              <a:t>Простота понимания, конкретность, прозрачность</a:t>
            </a:r>
          </a:p>
          <a:p>
            <a:r>
              <a:rPr lang="ru-RU" sz="2400" b="1" dirty="0" smtClean="0">
                <a:solidFill>
                  <a:srgbClr val="002060"/>
                </a:solidFill>
              </a:rPr>
              <a:t>Реалистичность, выполнимость</a:t>
            </a:r>
          </a:p>
          <a:p>
            <a:r>
              <a:rPr lang="ru-RU" sz="2400" b="1" dirty="0" smtClean="0">
                <a:solidFill>
                  <a:srgbClr val="002060"/>
                </a:solidFill>
              </a:rPr>
              <a:t>Возможность выбора, в том числе отказа</a:t>
            </a:r>
          </a:p>
          <a:p>
            <a:r>
              <a:rPr lang="ru-RU" sz="2400" b="1" dirty="0" smtClean="0">
                <a:solidFill>
                  <a:srgbClr val="002060"/>
                </a:solidFill>
              </a:rPr>
              <a:t>Конгруэнтность</a:t>
            </a:r>
          </a:p>
          <a:p>
            <a:r>
              <a:rPr lang="ru-RU" sz="2400" b="1" dirty="0" smtClean="0">
                <a:solidFill>
                  <a:srgbClr val="002060"/>
                </a:solidFill>
              </a:rPr>
              <a:t>Без оценок, интерпретаций, сравнений, </a:t>
            </a:r>
            <a:r>
              <a:rPr lang="ru-RU" sz="2400" b="1" dirty="0" err="1" smtClean="0">
                <a:solidFill>
                  <a:srgbClr val="002060"/>
                </a:solidFill>
              </a:rPr>
              <a:t>аппеляции</a:t>
            </a:r>
            <a:r>
              <a:rPr lang="ru-RU" sz="2400" b="1" dirty="0" smtClean="0">
                <a:solidFill>
                  <a:srgbClr val="002060"/>
                </a:solidFill>
              </a:rPr>
              <a:t> к авторитетам</a:t>
            </a:r>
          </a:p>
          <a:p>
            <a:r>
              <a:rPr lang="ru-RU" sz="2400" b="1" dirty="0" smtClean="0">
                <a:solidFill>
                  <a:srgbClr val="002060"/>
                </a:solidFill>
              </a:rPr>
              <a:t>Без сарказма, без нытья, </a:t>
            </a:r>
          </a:p>
          <a:p>
            <a:r>
              <a:rPr lang="ru-RU" sz="2400" b="1" dirty="0" smtClean="0">
                <a:solidFill>
                  <a:srgbClr val="002060"/>
                </a:solidFill>
              </a:rPr>
              <a:t>В модусе реальности, без условного залога (без «не могли бы Вы…»)</a:t>
            </a:r>
            <a:endParaRPr lang="ru-RU" sz="2400" b="1"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a:xfrm>
            <a:off x="914400" y="404664"/>
            <a:ext cx="8229600" cy="533400"/>
          </a:xfrm>
        </p:spPr>
        <p:txBody>
          <a:bodyPr/>
          <a:lstStyle/>
          <a:p>
            <a:r>
              <a:rPr lang="ru-RU" altLang="ru-RU" sz="3200" b="1" dirty="0" smtClean="0">
                <a:solidFill>
                  <a:srgbClr val="C00000"/>
                </a:solidFill>
              </a:rPr>
              <a:t>Упражнение «Прикосновение к реальности»</a:t>
            </a:r>
          </a:p>
        </p:txBody>
      </p:sp>
      <p:sp>
        <p:nvSpPr>
          <p:cNvPr id="33795" name="Объект 2"/>
          <p:cNvSpPr>
            <a:spLocks noGrp="1"/>
          </p:cNvSpPr>
          <p:nvPr>
            <p:ph idx="1"/>
          </p:nvPr>
        </p:nvSpPr>
        <p:spPr>
          <a:xfrm>
            <a:off x="1187624" y="1124744"/>
            <a:ext cx="7560840" cy="5364163"/>
          </a:xfrm>
        </p:spPr>
        <p:txBody>
          <a:bodyPr/>
          <a:lstStyle/>
          <a:p>
            <a:pPr marL="0" indent="0" algn="ctr">
              <a:buFontTx/>
              <a:buNone/>
            </a:pPr>
            <a:r>
              <a:rPr lang="ru-RU" altLang="ru-RU" sz="2800" b="1" dirty="0" smtClean="0">
                <a:solidFill>
                  <a:srgbClr val="C00000"/>
                </a:solidFill>
                <a:latin typeface="Bookman Old Style" pitchFamily="18" charset="0"/>
              </a:rPr>
              <a:t>Цели упражнения:</a:t>
            </a:r>
          </a:p>
          <a:p>
            <a:pPr marL="457200" indent="-457200">
              <a:spcAft>
                <a:spcPts val="600"/>
              </a:spcAft>
              <a:buFont typeface="+mj-lt"/>
              <a:buAutoNum type="arabicPeriod"/>
            </a:pPr>
            <a:r>
              <a:rPr lang="ru-RU" altLang="ru-RU" sz="2400" b="1" i="1" dirty="0" smtClean="0">
                <a:solidFill>
                  <a:schemeClr val="tx2"/>
                </a:solidFill>
                <a:latin typeface="Bookman Old Style" pitchFamily="18" charset="0"/>
              </a:rPr>
              <a:t> </a:t>
            </a:r>
            <a:r>
              <a:rPr lang="ru-RU" altLang="ru-RU" sz="2800" b="1" i="1" dirty="0" smtClean="0">
                <a:solidFill>
                  <a:schemeClr val="tx2"/>
                </a:solidFill>
                <a:latin typeface="Bookman Old Style" pitchFamily="18" charset="0"/>
              </a:rPr>
              <a:t>Научиться объективно описывать поведение учеников.</a:t>
            </a:r>
          </a:p>
          <a:p>
            <a:pPr marL="457200" indent="-457200">
              <a:spcAft>
                <a:spcPts val="600"/>
              </a:spcAft>
              <a:buFont typeface="+mj-lt"/>
              <a:buAutoNum type="arabicPeriod"/>
            </a:pPr>
            <a:r>
              <a:rPr lang="ru-RU" altLang="ru-RU" sz="2400" b="1" i="1" dirty="0" smtClean="0">
                <a:solidFill>
                  <a:schemeClr val="tx2"/>
                </a:solidFill>
                <a:latin typeface="Bookman Old Style" pitchFamily="18" charset="0"/>
              </a:rPr>
              <a:t> </a:t>
            </a:r>
            <a:r>
              <a:rPr lang="ru-RU" altLang="ru-RU" sz="2800" b="1" i="1" dirty="0" smtClean="0">
                <a:solidFill>
                  <a:schemeClr val="tx2"/>
                </a:solidFill>
                <a:latin typeface="Bookman Old Style" pitchFamily="18" charset="0"/>
              </a:rPr>
              <a:t>Осознать собственные ограничения объективного восприятия реальности.  </a:t>
            </a:r>
          </a:p>
          <a:p>
            <a:pPr marL="0" indent="0">
              <a:buFontTx/>
              <a:buNone/>
            </a:pPr>
            <a:endParaRPr lang="ru-RU" altLang="ru-RU"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274638"/>
            <a:ext cx="7787208" cy="1143000"/>
          </a:xfrm>
        </p:spPr>
        <p:txBody>
          <a:bodyPr/>
          <a:lstStyle/>
          <a:p>
            <a:r>
              <a:rPr lang="ru-RU" sz="2800" b="1" dirty="0" smtClean="0">
                <a:solidFill>
                  <a:srgbClr val="C00000"/>
                </a:solidFill>
                <a:latin typeface="Bookman Old Style" pitchFamily="18" charset="0"/>
              </a:rPr>
              <a:t>Объективное описание поведения ребенка или ситуации</a:t>
            </a:r>
            <a:endParaRPr lang="ru-RU" sz="2800" dirty="0"/>
          </a:p>
        </p:txBody>
      </p:sp>
      <p:sp>
        <p:nvSpPr>
          <p:cNvPr id="3" name="Содержимое 2"/>
          <p:cNvSpPr>
            <a:spLocks noGrp="1"/>
          </p:cNvSpPr>
          <p:nvPr>
            <p:ph idx="1"/>
          </p:nvPr>
        </p:nvSpPr>
        <p:spPr>
          <a:xfrm>
            <a:off x="1115616" y="1268760"/>
            <a:ext cx="7571184" cy="5589240"/>
          </a:xfrm>
        </p:spPr>
        <p:txBody>
          <a:bodyPr/>
          <a:lstStyle/>
          <a:p>
            <a:pPr marL="0" indent="0" algn="ctr">
              <a:spcAft>
                <a:spcPts val="600"/>
              </a:spcAft>
              <a:buFontTx/>
              <a:buNone/>
              <a:defRPr/>
            </a:pPr>
            <a:r>
              <a:rPr lang="ru-RU" sz="2200" b="1" dirty="0" smtClean="0">
                <a:solidFill>
                  <a:srgbClr val="002060"/>
                </a:solidFill>
                <a:latin typeface="Bookman Old Style" pitchFamily="18" charset="0"/>
              </a:rPr>
              <a:t>Это означает умение:</a:t>
            </a:r>
          </a:p>
          <a:p>
            <a:pPr>
              <a:spcAft>
                <a:spcPts val="600"/>
              </a:spcAft>
              <a:defRPr/>
            </a:pPr>
            <a:r>
              <a:rPr lang="ru-RU" sz="2200" b="1" dirty="0" smtClean="0">
                <a:solidFill>
                  <a:srgbClr val="002060"/>
                </a:solidFill>
                <a:latin typeface="Bookman Old Style" pitchFamily="18" charset="0"/>
              </a:rPr>
              <a:t>Собирать и точно формулировать факты </a:t>
            </a:r>
          </a:p>
          <a:p>
            <a:pPr>
              <a:spcAft>
                <a:spcPts val="600"/>
              </a:spcAft>
              <a:defRPr/>
            </a:pPr>
            <a:r>
              <a:rPr lang="ru-RU" sz="2200" b="1" dirty="0" smtClean="0">
                <a:solidFill>
                  <a:srgbClr val="002060"/>
                </a:solidFill>
                <a:latin typeface="Bookman Old Style" pitchFamily="18" charset="0"/>
              </a:rPr>
              <a:t>Избегать субъективных оценок </a:t>
            </a:r>
          </a:p>
          <a:p>
            <a:pPr>
              <a:spcAft>
                <a:spcPts val="600"/>
              </a:spcAft>
              <a:defRPr/>
            </a:pPr>
            <a:r>
              <a:rPr lang="ru-RU" sz="2200" b="1" dirty="0" smtClean="0">
                <a:solidFill>
                  <a:srgbClr val="002060"/>
                </a:solidFill>
                <a:latin typeface="Bookman Old Style" pitchFamily="18" charset="0"/>
              </a:rPr>
              <a:t>Составлять конкретные, а не общие описания того где, когда, как часто и что конкретно делал ученик </a:t>
            </a:r>
          </a:p>
          <a:p>
            <a:pPr marL="0" indent="0" algn="ctr">
              <a:spcAft>
                <a:spcPts val="0"/>
              </a:spcAft>
              <a:buFontTx/>
              <a:buNone/>
              <a:defRPr/>
            </a:pPr>
            <a:r>
              <a:rPr lang="ru-RU" sz="2200" b="1" i="1" dirty="0" smtClean="0">
                <a:solidFill>
                  <a:srgbClr val="C00000"/>
                </a:solidFill>
                <a:latin typeface="Bookman Old Style" pitchFamily="18" charset="0"/>
              </a:rPr>
              <a:t>Слова «всегда», «никогда», «ничего», «все время»</a:t>
            </a:r>
          </a:p>
          <a:p>
            <a:pPr marL="0" indent="0" algn="ctr">
              <a:spcAft>
                <a:spcPts val="0"/>
              </a:spcAft>
              <a:buFontTx/>
              <a:buNone/>
              <a:defRPr/>
            </a:pPr>
            <a:r>
              <a:rPr lang="ru-RU" sz="2200" b="1" i="1" dirty="0" smtClean="0">
                <a:solidFill>
                  <a:srgbClr val="C00000"/>
                </a:solidFill>
                <a:latin typeface="Bookman Old Style" pitchFamily="18" charset="0"/>
              </a:rPr>
              <a:t> не могут фигурировать </a:t>
            </a:r>
          </a:p>
          <a:p>
            <a:pPr marL="0" indent="0" algn="ctr">
              <a:spcAft>
                <a:spcPts val="600"/>
              </a:spcAft>
              <a:buFontTx/>
              <a:buNone/>
              <a:defRPr/>
            </a:pPr>
            <a:r>
              <a:rPr lang="ru-RU" sz="2200" b="1" i="1" dirty="0" smtClean="0">
                <a:solidFill>
                  <a:srgbClr val="C00000"/>
                </a:solidFill>
                <a:latin typeface="Bookman Old Style" pitchFamily="18" charset="0"/>
              </a:rPr>
              <a:t>в объективном описании поведения. </a:t>
            </a:r>
          </a:p>
          <a:p>
            <a:endParaRPr lang="ru-RU" dirty="0">
              <a:solidFill>
                <a:srgbClr val="C00000"/>
              </a:solidFill>
            </a:endParaRPr>
          </a:p>
        </p:txBody>
      </p:sp>
    </p:spTree>
  </p:cSld>
  <p:clrMapOvr>
    <a:masterClrMapping/>
  </p:clrMapOvr>
</p:sld>
</file>

<file path=ppt/theme/theme1.xml><?xml version="1.0" encoding="utf-8"?>
<a:theme xmlns:a="http://schemas.openxmlformats.org/drawingml/2006/main" name="Тема Office">
  <a:themeElements>
    <a:clrScheme name="Другая 219">
      <a:dk1>
        <a:sysClr val="windowText" lastClr="000000"/>
      </a:dk1>
      <a:lt1>
        <a:sysClr val="window" lastClr="FFFFFF"/>
      </a:lt1>
      <a:dk2>
        <a:srgbClr val="1F497D"/>
      </a:dk2>
      <a:lt2>
        <a:srgbClr val="EEECE1"/>
      </a:lt2>
      <a:accent1>
        <a:srgbClr val="008080"/>
      </a:accent1>
      <a:accent2>
        <a:srgbClr val="990000"/>
      </a:accent2>
      <a:accent3>
        <a:srgbClr val="FFFF00"/>
      </a:accent3>
      <a:accent4>
        <a:srgbClr val="006600"/>
      </a:accent4>
      <a:accent5>
        <a:srgbClr val="0000FF"/>
      </a:accent5>
      <a:accent6>
        <a:srgbClr val="FF0000"/>
      </a:accent6>
      <a:hlink>
        <a:srgbClr val="92D050"/>
      </a:hlink>
      <a:folHlink>
        <a:srgbClr val="0066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2561</TotalTime>
  <Words>1441</Words>
  <Application>Microsoft Office PowerPoint</Application>
  <PresentationFormat>Экран (4:3)</PresentationFormat>
  <Paragraphs>100</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Bookman Old Style</vt:lpstr>
      <vt:lpstr>Calibri</vt:lpstr>
      <vt:lpstr>Times New Roman</vt:lpstr>
      <vt:lpstr>Тема Office</vt:lpstr>
      <vt:lpstr> </vt:lpstr>
      <vt:lpstr>Презентация PowerPoint</vt:lpstr>
      <vt:lpstr>Общие правила ведения беседы </vt:lpstr>
      <vt:lpstr>Презентация PowerPoint</vt:lpstr>
      <vt:lpstr>Использование речевых штампов, нацеливающих родителей на сотрудничество: </vt:lpstr>
      <vt:lpstr>Упражнение «Искренняя просьба»</vt:lpstr>
      <vt:lpstr>Черты искренней действенной просьбы </vt:lpstr>
      <vt:lpstr>Упражнение «Прикосновение к реальности»</vt:lpstr>
      <vt:lpstr>Объективное описание поведения ребенка или ситуации</vt:lpstr>
      <vt:lpstr>Рецепты точности</vt:lpstr>
      <vt:lpstr>Реальность и рассказы о реальности</vt:lpstr>
      <vt:lpstr>Презентация PowerPoint</vt:lpstr>
      <vt:lpstr>Упражнение «Я-высказывание»</vt:lpstr>
      <vt:lpstr>Технология «Я-высказывания»</vt:lpstr>
      <vt:lpstr>Презентация PowerPoint</vt:lpstr>
      <vt:lpstr>ЛИТЕРАТУРА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Пользователь Windows</cp:lastModifiedBy>
  <cp:revision>387</cp:revision>
  <dcterms:created xsi:type="dcterms:W3CDTF">2016-12-06T19:29:08Z</dcterms:created>
  <dcterms:modified xsi:type="dcterms:W3CDTF">2021-11-10T12:03:45Z</dcterms:modified>
</cp:coreProperties>
</file>