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  <p:sldMasterId id="2147483805" r:id="rId2"/>
    <p:sldMasterId id="2147483857" r:id="rId3"/>
  </p:sldMasterIdLst>
  <p:notesMasterIdLst>
    <p:notesMasterId r:id="rId15"/>
  </p:notesMasterIdLst>
  <p:sldIdLst>
    <p:sldId id="377" r:id="rId4"/>
    <p:sldId id="390" r:id="rId5"/>
    <p:sldId id="391" r:id="rId6"/>
    <p:sldId id="382" r:id="rId7"/>
    <p:sldId id="384" r:id="rId8"/>
    <p:sldId id="383" r:id="rId9"/>
    <p:sldId id="392" r:id="rId10"/>
    <p:sldId id="387" r:id="rId11"/>
    <p:sldId id="393" r:id="rId12"/>
    <p:sldId id="394" r:id="rId13"/>
    <p:sldId id="366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F5353"/>
    <a:srgbClr val="FF5050"/>
    <a:srgbClr val="FF3300"/>
    <a:srgbClr val="030405"/>
    <a:srgbClr val="16625C"/>
    <a:srgbClr val="F9FFFE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31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DE066-C391-4B93-85DE-E8D085508E98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F8AE41-C045-4559-A522-625EC1CF37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424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CA880F-406C-4152-B1E2-987992F6434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29B07B-2D69-408E-B379-D1DA3C19022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8766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CA880F-406C-4152-B1E2-987992F6434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29B07B-2D69-408E-B379-D1DA3C19022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657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CA880F-406C-4152-B1E2-987992F6434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29B07B-2D69-408E-B379-D1DA3C19022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053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CA880F-406C-4152-B1E2-987992F6434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29B07B-2D69-408E-B379-D1DA3C19022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2433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CA880F-406C-4152-B1E2-987992F6434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29B07B-2D69-408E-B379-D1DA3C19022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5843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CA880F-406C-4152-B1E2-987992F6434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29B07B-2D69-408E-B379-D1DA3C19022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7813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CA880F-406C-4152-B1E2-987992F6434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29B07B-2D69-408E-B379-D1DA3C19022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5769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CA880F-406C-4152-B1E2-987992F6434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29B07B-2D69-408E-B379-D1DA3C19022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6738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CA880F-406C-4152-B1E2-987992F6434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29B07B-2D69-408E-B379-D1DA3C19022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643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CA880F-406C-4152-B1E2-987992F6434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29B07B-2D69-408E-B379-D1DA3C19022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14388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CA880F-406C-4152-B1E2-987992F6434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29B07B-2D69-408E-B379-D1DA3C19022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481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CA880F-406C-4152-B1E2-987992F6434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29B07B-2D69-408E-B379-D1DA3C19022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0650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CA880F-406C-4152-B1E2-987992F6434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29B07B-2D69-408E-B379-D1DA3C19022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9437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CA880F-406C-4152-B1E2-987992F6434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29B07B-2D69-408E-B379-D1DA3C19022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3786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CA880F-406C-4152-B1E2-987992F6434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29B07B-2D69-408E-B379-D1DA3C19022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82812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9126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CA880F-406C-4152-B1E2-987992F6434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29B07B-2D69-408E-B379-D1DA3C19022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18154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CA880F-406C-4152-B1E2-987992F6434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29B07B-2D69-408E-B379-D1DA3C19022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8097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CA880F-406C-4152-B1E2-987992F6434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29B07B-2D69-408E-B379-D1DA3C19022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12484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CA880F-406C-4152-B1E2-987992F6434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29B07B-2D69-408E-B379-D1DA3C19022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74580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CA880F-406C-4152-B1E2-987992F6434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29B07B-2D69-408E-B379-D1DA3C19022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10514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CA880F-406C-4152-B1E2-987992F6434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29B07B-2D69-408E-B379-D1DA3C19022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2916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CA880F-406C-4152-B1E2-987992F6434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29B07B-2D69-408E-B379-D1DA3C19022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6587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CA880F-406C-4152-B1E2-987992F6434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29B07B-2D69-408E-B379-D1DA3C19022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63757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CA880F-406C-4152-B1E2-987992F6434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29B07B-2D69-408E-B379-D1DA3C19022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09776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CA880F-406C-4152-B1E2-987992F6434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29B07B-2D69-408E-B379-D1DA3C19022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79832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CA880F-406C-4152-B1E2-987992F6434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29B07B-2D69-408E-B379-D1DA3C19022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42619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CA880F-406C-4152-B1E2-987992F6434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29B07B-2D69-408E-B379-D1DA3C19022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0760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CA880F-406C-4152-B1E2-987992F6434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29B07B-2D69-408E-B379-D1DA3C19022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0469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CA880F-406C-4152-B1E2-987992F6434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29B07B-2D69-408E-B379-D1DA3C19022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0534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CA880F-406C-4152-B1E2-987992F6434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29B07B-2D69-408E-B379-D1DA3C19022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4230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CA880F-406C-4152-B1E2-987992F6434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29B07B-2D69-408E-B379-D1DA3C19022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8481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CA880F-406C-4152-B1E2-987992F6434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29B07B-2D69-408E-B379-D1DA3C19022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8050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CA880F-406C-4152-B1E2-987992F6434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29B07B-2D69-408E-B379-D1DA3C19022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0437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CA880F-406C-4152-B1E2-987992F6434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29B07B-2D69-408E-B379-D1DA3C19022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018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CA880F-406C-4152-B1E2-987992F6434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29B07B-2D69-408E-B379-D1DA3C19022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5866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CA880F-406C-4152-B1E2-987992F6434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29B07B-2D69-408E-B379-D1DA3C19022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73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edsoo.ru/wp-content/uploads/2023/08/metodicheskie-rekomendaczii_fg_2022_itog.pdf?ysclid=lu9mrxebcq566011301" TargetMode="External"/><Relationship Id="rId3" Type="http://schemas.openxmlformats.org/officeDocument/2006/relationships/hyperlink" Target="https://vk.com/away.php?to=http://skiv.instrao.ru/bank-zadaniy/chitatelskaya-gramotnost/&amp;post=-213760150_5063&amp;cc_key=" TargetMode="External"/><Relationship Id="rId7" Type="http://schemas.openxmlformats.org/officeDocument/2006/relationships/hyperlink" Target="https://fg.resh.edu.ru/" TargetMode="External"/><Relationship Id="rId2" Type="http://schemas.openxmlformats.org/officeDocument/2006/relationships/hyperlink" Target="https://rikc.by/ru/PISA/1-ex__pisa.pdf" TargetMode="Externa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fioco.ru/pisa_for_schools_2022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coko.tomsk.ru/index.php/contents/page/15" TargetMode="Externa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i/1Rdx7LPmRRVi2Q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18947" y="361949"/>
            <a:ext cx="7913075" cy="147732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Региональная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научно-практическая конференция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«Учимся для жизни: формируем и развиваем у обучающихся читательскую грамотность»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000" dirty="0">
              <a:solidFill>
                <a:srgbClr val="6F25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797414" y="2329861"/>
            <a:ext cx="1004350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b="1" dirty="0" smtClean="0">
                <a:solidFill>
                  <a:srgbClr val="6B1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педагогические технологии формирования читательской грамотности обучающихся</a:t>
            </a:r>
            <a:endParaRPr lang="ru-RU" altLang="ru-RU" sz="3600" b="1" dirty="0">
              <a:solidFill>
                <a:srgbClr val="6B1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5628541" y="5856897"/>
            <a:ext cx="643303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1600" b="1" i="1" dirty="0">
                <a:solidFill>
                  <a:srgbClr val="6B1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Коряковцева Ирина Владимировна,</a:t>
            </a:r>
          </a:p>
          <a:p>
            <a:pPr algn="r" eaLnBrk="1" hangingPunct="1"/>
            <a:r>
              <a:rPr lang="ru-RU" altLang="ru-RU" sz="1600" b="1" i="1" dirty="0">
                <a:solidFill>
                  <a:srgbClr val="6B1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 по русскому языку и литературе</a:t>
            </a:r>
          </a:p>
          <a:p>
            <a:pPr algn="r" eaLnBrk="1" hangingPunct="1"/>
            <a:r>
              <a:rPr lang="ru-RU" altLang="ru-RU" sz="1600" b="1" i="1" dirty="0">
                <a:solidFill>
                  <a:srgbClr val="6B1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МАУ ИМЦ г. Томска</a:t>
            </a:r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4486092" y="5980295"/>
            <a:ext cx="266614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МАРТ 2024</a:t>
            </a:r>
            <a:endParaRPr lang="ru-RU" alt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88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570017" y="1819405"/>
            <a:ext cx="3262660" cy="1719060"/>
          </a:xfrm>
          <a:prstGeom prst="rect">
            <a:avLst/>
          </a:prstGeom>
          <a:solidFill>
            <a:srgbClr val="09B5E9"/>
          </a:solidFill>
        </p:spPr>
        <p:txBody>
          <a:bodyPr vert="horz" wrap="square" lIns="0" tIns="31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со словом как единицей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текста</a:t>
            </a: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endParaRPr sz="275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0017" y="3538465"/>
            <a:ext cx="3262658" cy="2257028"/>
          </a:xfrm>
          <a:prstGeom prst="rect">
            <a:avLst/>
          </a:prstGeom>
          <a:ln w="24383">
            <a:solidFill>
              <a:srgbClr val="CCD0D1"/>
            </a:solidFill>
          </a:ln>
        </p:spPr>
        <p:txBody>
          <a:bodyPr vert="horz" wrap="square" lIns="0" tIns="76200" rIns="0" bIns="0" rtlCol="0">
            <a:spAutoFit/>
          </a:bodyPr>
          <a:lstStyle/>
          <a:p>
            <a:pPr marL="254635" indent="-171450">
              <a:lnSpc>
                <a:spcPts val="1870"/>
              </a:lnSpc>
              <a:spcBef>
                <a:spcPts val="600"/>
              </a:spcBef>
              <a:buChar char="•"/>
              <a:tabLst>
                <a:tab pos="255270" algn="l"/>
              </a:tabLs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работы с незнакомыми словами по Л.А. Рябининой, Т.Ю.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Чабан</a:t>
            </a:r>
          </a:p>
          <a:p>
            <a:pPr marL="254635" indent="-171450">
              <a:lnSpc>
                <a:spcPts val="1870"/>
              </a:lnSpc>
              <a:spcBef>
                <a:spcPts val="600"/>
              </a:spcBef>
              <a:buChar char="•"/>
              <a:tabLst>
                <a:tab pos="255270" algn="l"/>
              </a:tabLs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работы с ключевыми словами и словами-образами по Г.Г.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Граник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4635" indent="-171450">
              <a:lnSpc>
                <a:spcPts val="1870"/>
              </a:lnSpc>
              <a:spcBef>
                <a:spcPts val="600"/>
              </a:spcBef>
              <a:buChar char="•"/>
              <a:tabLst>
                <a:tab pos="255270" algn="l"/>
              </a:tabLst>
            </a:pPr>
            <a:endParaRPr lang="ru-RU" sz="1600" dirty="0">
              <a:latin typeface="Microsoft Sans Serif"/>
              <a:cs typeface="Microsoft Sans Serif"/>
            </a:endParaRPr>
          </a:p>
          <a:p>
            <a:pPr marL="254635" indent="-171450">
              <a:lnSpc>
                <a:spcPts val="1870"/>
              </a:lnSpc>
              <a:spcBef>
                <a:spcPts val="600"/>
              </a:spcBef>
              <a:buChar char="•"/>
              <a:tabLst>
                <a:tab pos="255270" algn="l"/>
              </a:tabLst>
            </a:pP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79106" y="1819405"/>
            <a:ext cx="3292871" cy="1728678"/>
          </a:xfrm>
          <a:prstGeom prst="rect">
            <a:avLst/>
          </a:prstGeom>
          <a:solidFill>
            <a:srgbClr val="09B5E9"/>
          </a:solidFill>
        </p:spPr>
        <p:txBody>
          <a:bodyPr vert="horz" wrap="square" lIns="0" tIns="50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работы</a:t>
            </a: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разноформатными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текстами</a:t>
            </a: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endParaRPr lang="ru-RU" sz="2800" dirty="0" smtClean="0"/>
          </a:p>
        </p:txBody>
      </p:sp>
      <p:sp>
        <p:nvSpPr>
          <p:cNvPr id="8" name="object 8"/>
          <p:cNvSpPr txBox="1"/>
          <p:nvPr/>
        </p:nvSpPr>
        <p:spPr>
          <a:xfrm>
            <a:off x="8202796" y="3548083"/>
            <a:ext cx="3269181" cy="2292935"/>
          </a:xfrm>
          <a:prstGeom prst="rect">
            <a:avLst/>
          </a:prstGeom>
          <a:ln w="24384">
            <a:solidFill>
              <a:srgbClr val="D9D9D9"/>
            </a:solidFill>
          </a:ln>
        </p:spPr>
        <p:txBody>
          <a:bodyPr vert="horz" wrap="square" lIns="0" tIns="76200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ситуативно-тематической подборки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работы с текстами новой природы, то есть текстами, активно использующими ресурсы ИКТ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600" dirty="0" smtClean="0">
              <a:latin typeface="Microsoft Sans Serif"/>
              <a:cs typeface="Microsoft Sans Serif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600" dirty="0">
              <a:latin typeface="Microsoft Sans Serif"/>
              <a:cs typeface="Microsoft Sans Serif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600" dirty="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76556" y="1522405"/>
            <a:ext cx="3301782" cy="2157642"/>
          </a:xfrm>
          <a:prstGeom prst="rect">
            <a:avLst/>
          </a:prstGeom>
          <a:solidFill>
            <a:srgbClr val="09B5E9"/>
          </a:solidFill>
        </p:spPr>
        <p:txBody>
          <a:bodyPr vert="horz" wrap="square" lIns="0" tIns="31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с привлечением широкого информационного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контекста</a:t>
            </a:r>
            <a:endParaRPr sz="2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00246" y="3680047"/>
            <a:ext cx="3278092" cy="2178160"/>
          </a:xfrm>
          <a:prstGeom prst="rect">
            <a:avLst/>
          </a:prstGeom>
          <a:ln w="24384">
            <a:solidFill>
              <a:srgbClr val="D9D9D9"/>
            </a:solidFill>
          </a:ln>
        </p:spPr>
        <p:txBody>
          <a:bodyPr vert="horz" wrap="square" lIns="0" tIns="74295" rIns="0" bIns="0" rtlCol="0">
            <a:spAutoFit/>
          </a:bodyPr>
          <a:lstStyle/>
          <a:p>
            <a:pPr marL="256540" marR="227965" indent="-257175">
              <a:lnSpc>
                <a:spcPts val="1875"/>
              </a:lnSpc>
              <a:spcBef>
                <a:spcPts val="585"/>
              </a:spcBef>
              <a:buFontTx/>
              <a:buChar char="•"/>
              <a:tabLst>
                <a:tab pos="257175" algn="l"/>
              </a:tabLs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создания на основе текста-опоры схемы, кластера, таблицы, диаграммы,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графика</a:t>
            </a:r>
          </a:p>
          <a:p>
            <a:pPr marL="256540" marR="227965" indent="-257175">
              <a:lnSpc>
                <a:spcPts val="1875"/>
              </a:lnSpc>
              <a:spcBef>
                <a:spcPts val="585"/>
              </a:spcBef>
              <a:buFontTx/>
              <a:buChar char="•"/>
              <a:tabLst>
                <a:tab pos="257175" algn="l"/>
              </a:tabLs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создания на основе текста-опоры ментальной карты (интеллект-карты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56540" marR="227965" indent="-257175">
              <a:lnSpc>
                <a:spcPts val="1875"/>
              </a:lnSpc>
              <a:spcBef>
                <a:spcPts val="585"/>
              </a:spcBef>
              <a:buFontTx/>
              <a:buChar char="•"/>
              <a:tabLst>
                <a:tab pos="257175" algn="l"/>
              </a:tabLs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создания на основе текста-опоры облака тегов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028205" y="-353"/>
            <a:ext cx="10515600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</a:t>
            </a:r>
            <a:r>
              <a:rPr lang="ru-RU" sz="2400" dirty="0">
                <a:solidFill>
                  <a:srgbClr val="990000"/>
                </a:solidFill>
              </a:rPr>
              <a:t> </a:t>
            </a:r>
            <a:r>
              <a:rPr lang="ru-RU" sz="36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технологии формирования читательской грамотности </a:t>
            </a:r>
            <a:r>
              <a:rPr lang="ru-RU" sz="36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</a:t>
            </a:r>
            <a:endParaRPr lang="ru-RU" sz="3600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614" y="155918"/>
            <a:ext cx="1265711" cy="107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652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3282120" y="4548903"/>
            <a:ext cx="6355080" cy="141295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328771" y="3277349"/>
            <a:ext cx="6308429" cy="112787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открытых заданий по читательской грамотности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https://rikc.by/ru/PISA/1-ex__pisa.pdf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29058" y="1037218"/>
            <a:ext cx="6355080" cy="216723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55600" dist="38100" dir="8100000" sx="101000" sy="101000" algn="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anose="05000000000000000000" pitchFamily="2" charset="2"/>
              <a:buChar char="v"/>
            </a:pP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Демонстрационные материалы ФГБНУ «Институт стратегии развития образования Российской академии образования» 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http://skiv.instrao.ru/bank-zadaniy/chitatelskaya-gramotnost/"/>
              </a:rPr>
              <a:t>http://skiv.instrao.ru/bank-zadaniy/chitatelskaya-gra</a:t>
            </a:r>
            <a:endParaRPr lang="ru-RU" alt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16" y="2027382"/>
            <a:ext cx="7011945" cy="46837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7765" y="274367"/>
            <a:ext cx="2311977" cy="3315862"/>
          </a:xfrm>
          <a:prstGeom prst="rect">
            <a:avLst/>
          </a:prstGeom>
        </p:spPr>
      </p:pic>
      <p:sp>
        <p:nvSpPr>
          <p:cNvPr id="16" name="Прямоугольник 20"/>
          <p:cNvSpPr>
            <a:spLocks noChangeArrowheads="1"/>
          </p:cNvSpPr>
          <p:nvPr/>
        </p:nvSpPr>
        <p:spPr bwMode="auto">
          <a:xfrm>
            <a:off x="424680" y="133320"/>
            <a:ext cx="919534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для обучающихся, педагогов по формированию и оценке функциональной грамотности. </a:t>
            </a:r>
            <a:r>
              <a:rPr lang="ru-RU" altLang="ru-RU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Читательская грамотность</a:t>
            </a:r>
          </a:p>
        </p:txBody>
      </p:sp>
      <p:pic>
        <p:nvPicPr>
          <p:cNvPr id="17" name="Picture 2" descr="https://sun9-37.userapi.com/impg/hPeU2XBODkuXLfASb5v-VSP7E7qf3HgfEYT5SA/mysT2QKepz0.jpg?size=436x623&amp;quality=96&amp;sign=7cd10a6b1767c84a926792feed46c7af&amp;type=albu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266" y="3044350"/>
            <a:ext cx="2216973" cy="332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42388" y="2348844"/>
            <a:ext cx="6096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38"/>
              </a:spcBef>
              <a:buFont typeface="Wingdings" panose="05000000000000000000" pitchFamily="2" charset="2"/>
              <a:buChar char="v"/>
            </a:pP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банк заданий для  оценки функциональной  грамотности: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https://fg.resh.edu.ru</a:t>
            </a:r>
            <a:endParaRPr lang="ru-RU" altLang="ru-RU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8"/>
              </a:spcBef>
              <a:buFont typeface="Wingdings" panose="05000000000000000000" pitchFamily="2" charset="2"/>
              <a:buChar char="v"/>
            </a:pPr>
            <a:r>
              <a:rPr lang="ru-RU" altLang="ru-RU" sz="90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ru-RU" alt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83421" y="470893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по формированию функциональной грамотности обучающихся 5-9 классов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897816" y="5564001"/>
            <a:ext cx="5367175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metodicheskie-rekomendaczii_fg_2022_itog.pdf (edsoo.ru)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27487" y="4933161"/>
            <a:ext cx="1876365" cy="186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22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59616" y="6471310"/>
            <a:ext cx="13906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solidFill>
                  <a:srgbClr val="0071BB"/>
                </a:solidFill>
                <a:latin typeface="Microsoft Sans Serif"/>
                <a:cs typeface="Microsoft Sans Serif"/>
              </a:rPr>
              <a:t>2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08303" y="333187"/>
            <a:ext cx="625631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600" spc="-5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Способности</a:t>
            </a:r>
            <a:r>
              <a:rPr lang="ru-RU" sz="36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5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XXI</a:t>
            </a:r>
            <a:r>
              <a:rPr sz="3600" spc="-2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2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века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08303" y="1304544"/>
            <a:ext cx="2999740" cy="1188720"/>
          </a:xfrm>
          <a:prstGeom prst="rect">
            <a:avLst/>
          </a:prstGeom>
          <a:solidFill>
            <a:srgbClr val="09B5E9"/>
          </a:solidFill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1270" algn="ctr">
              <a:lnSpc>
                <a:spcPts val="2230"/>
              </a:lnSpc>
            </a:pP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Функциональная</a:t>
            </a:r>
            <a:endParaRPr sz="2000" dirty="0">
              <a:latin typeface="Microsoft Sans Serif"/>
              <a:cs typeface="Microsoft Sans Serif"/>
            </a:endParaRPr>
          </a:p>
          <a:p>
            <a:pPr algn="ctr">
              <a:lnSpc>
                <a:spcPts val="2230"/>
              </a:lnSpc>
            </a:pP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грамотность</a:t>
            </a:r>
            <a:endParaRPr sz="2000" dirty="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8303" y="2505455"/>
            <a:ext cx="2999740" cy="2725420"/>
          </a:xfrm>
          <a:prstGeom prst="rect">
            <a:avLst/>
          </a:prstGeom>
          <a:ln w="24383">
            <a:solidFill>
              <a:srgbClr val="CCD0D1"/>
            </a:solidFill>
          </a:ln>
        </p:spPr>
        <p:txBody>
          <a:bodyPr vert="horz" wrap="square" lIns="0" tIns="75565" rIns="0" bIns="0" rtlCol="0">
            <a:spAutoFit/>
          </a:bodyPr>
          <a:lstStyle/>
          <a:p>
            <a:pPr marL="254635" indent="-171450">
              <a:lnSpc>
                <a:spcPts val="1875"/>
              </a:lnSpc>
              <a:spcBef>
                <a:spcPts val="595"/>
              </a:spcBef>
              <a:buChar char="•"/>
              <a:tabLst>
                <a:tab pos="255270" algn="l"/>
              </a:tabLst>
            </a:pPr>
            <a:r>
              <a:rPr sz="1600" spc="-15" dirty="0">
                <a:latin typeface="Microsoft Sans Serif"/>
                <a:cs typeface="Microsoft Sans Serif"/>
              </a:rPr>
              <a:t>Читательская</a:t>
            </a:r>
            <a:r>
              <a:rPr sz="1600" spc="-7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грамотность</a:t>
            </a:r>
            <a:endParaRPr sz="1600">
              <a:latin typeface="Microsoft Sans Serif"/>
              <a:cs typeface="Microsoft Sans Serif"/>
            </a:endParaRPr>
          </a:p>
          <a:p>
            <a:pPr marL="254635" marR="1153160" indent="-170815">
              <a:lnSpc>
                <a:spcPts val="1850"/>
              </a:lnSpc>
              <a:spcBef>
                <a:spcPts val="75"/>
              </a:spcBef>
              <a:buChar char="•"/>
              <a:tabLst>
                <a:tab pos="255270" algn="l"/>
              </a:tabLst>
            </a:pPr>
            <a:r>
              <a:rPr sz="1600" spc="5" dirty="0">
                <a:latin typeface="Microsoft Sans Serif"/>
                <a:cs typeface="Microsoft Sans Serif"/>
              </a:rPr>
              <a:t>М</a:t>
            </a:r>
            <a:r>
              <a:rPr sz="1600" spc="-30" dirty="0">
                <a:latin typeface="Microsoft Sans Serif"/>
                <a:cs typeface="Microsoft Sans Serif"/>
              </a:rPr>
              <a:t>а</a:t>
            </a:r>
            <a:r>
              <a:rPr sz="1600" spc="-15" dirty="0">
                <a:latin typeface="Microsoft Sans Serif"/>
                <a:cs typeface="Microsoft Sans Serif"/>
              </a:rPr>
              <a:t>тем</a:t>
            </a:r>
            <a:r>
              <a:rPr sz="1600" spc="-45" dirty="0">
                <a:latin typeface="Microsoft Sans Serif"/>
                <a:cs typeface="Microsoft Sans Serif"/>
              </a:rPr>
              <a:t>а</a:t>
            </a:r>
            <a:r>
              <a:rPr sz="1600" spc="5" dirty="0">
                <a:latin typeface="Microsoft Sans Serif"/>
                <a:cs typeface="Microsoft Sans Serif"/>
              </a:rPr>
              <a:t>т</a:t>
            </a:r>
            <a:r>
              <a:rPr sz="1600" spc="-10" dirty="0">
                <a:latin typeface="Microsoft Sans Serif"/>
                <a:cs typeface="Microsoft Sans Serif"/>
              </a:rPr>
              <a:t>и</a:t>
            </a:r>
            <a:r>
              <a:rPr sz="1600" spc="-5" dirty="0">
                <a:latin typeface="Microsoft Sans Serif"/>
                <a:cs typeface="Microsoft Sans Serif"/>
              </a:rPr>
              <a:t>че</a:t>
            </a:r>
            <a:r>
              <a:rPr sz="1600" spc="5" dirty="0">
                <a:latin typeface="Microsoft Sans Serif"/>
                <a:cs typeface="Microsoft Sans Serif"/>
              </a:rPr>
              <a:t>с</a:t>
            </a:r>
            <a:r>
              <a:rPr sz="1600" spc="-85" dirty="0">
                <a:latin typeface="Microsoft Sans Serif"/>
                <a:cs typeface="Microsoft Sans Serif"/>
              </a:rPr>
              <a:t>к</a:t>
            </a:r>
            <a:r>
              <a:rPr sz="1600" spc="-5" dirty="0">
                <a:latin typeface="Microsoft Sans Serif"/>
                <a:cs typeface="Microsoft Sans Serif"/>
              </a:rPr>
              <a:t>ая  </a:t>
            </a:r>
            <a:r>
              <a:rPr sz="1600" spc="-10" dirty="0">
                <a:latin typeface="Microsoft Sans Serif"/>
                <a:cs typeface="Microsoft Sans Serif"/>
              </a:rPr>
              <a:t>грамотность</a:t>
            </a:r>
            <a:endParaRPr sz="1600">
              <a:latin typeface="Microsoft Sans Serif"/>
              <a:cs typeface="Microsoft Sans Serif"/>
            </a:endParaRPr>
          </a:p>
          <a:p>
            <a:pPr marL="254635" marR="702945" indent="-170815">
              <a:lnSpc>
                <a:spcPts val="1820"/>
              </a:lnSpc>
              <a:spcBef>
                <a:spcPts val="20"/>
              </a:spcBef>
              <a:buChar char="•"/>
              <a:tabLst>
                <a:tab pos="255270" algn="l"/>
              </a:tabLst>
            </a:pPr>
            <a:r>
              <a:rPr sz="1600" spc="-10" dirty="0">
                <a:latin typeface="Microsoft Sans Serif"/>
                <a:cs typeface="Microsoft Sans Serif"/>
              </a:rPr>
              <a:t>Е</a:t>
            </a:r>
            <a:r>
              <a:rPr sz="1600" spc="10" dirty="0">
                <a:latin typeface="Microsoft Sans Serif"/>
                <a:cs typeface="Microsoft Sans Serif"/>
              </a:rPr>
              <a:t>с</a:t>
            </a:r>
            <a:r>
              <a:rPr sz="1600" spc="-15" dirty="0">
                <a:latin typeface="Microsoft Sans Serif"/>
                <a:cs typeface="Microsoft Sans Serif"/>
              </a:rPr>
              <a:t>т</a:t>
            </a:r>
            <a:r>
              <a:rPr sz="1600" spc="-5" dirty="0">
                <a:latin typeface="Microsoft Sans Serif"/>
                <a:cs typeface="Microsoft Sans Serif"/>
              </a:rPr>
              <a:t>е</a:t>
            </a:r>
            <a:r>
              <a:rPr sz="1600" spc="5" dirty="0">
                <a:latin typeface="Microsoft Sans Serif"/>
                <a:cs typeface="Microsoft Sans Serif"/>
              </a:rPr>
              <a:t>ст</a:t>
            </a:r>
            <a:r>
              <a:rPr sz="1600" spc="-10" dirty="0">
                <a:latin typeface="Microsoft Sans Serif"/>
                <a:cs typeface="Microsoft Sans Serif"/>
              </a:rPr>
              <a:t>в</a:t>
            </a:r>
            <a:r>
              <a:rPr sz="1600" spc="-5" dirty="0">
                <a:latin typeface="Microsoft Sans Serif"/>
                <a:cs typeface="Microsoft Sans Serif"/>
              </a:rPr>
              <a:t>енн</a:t>
            </a:r>
            <a:r>
              <a:rPr sz="1600" spc="-25" dirty="0">
                <a:latin typeface="Microsoft Sans Serif"/>
                <a:cs typeface="Microsoft Sans Serif"/>
              </a:rPr>
              <a:t>о</a:t>
            </a:r>
            <a:r>
              <a:rPr sz="1600" spc="-10" dirty="0">
                <a:latin typeface="Microsoft Sans Serif"/>
                <a:cs typeface="Microsoft Sans Serif"/>
              </a:rPr>
              <a:t>-</a:t>
            </a:r>
            <a:r>
              <a:rPr sz="1600" spc="-5" dirty="0">
                <a:latin typeface="Microsoft Sans Serif"/>
                <a:cs typeface="Microsoft Sans Serif"/>
              </a:rPr>
              <a:t>н</a:t>
            </a:r>
            <a:r>
              <a:rPr sz="1600" spc="-25" dirty="0">
                <a:latin typeface="Microsoft Sans Serif"/>
                <a:cs typeface="Microsoft Sans Serif"/>
              </a:rPr>
              <a:t>а</a:t>
            </a:r>
            <a:r>
              <a:rPr sz="1600" spc="-10" dirty="0">
                <a:latin typeface="Microsoft Sans Serif"/>
                <a:cs typeface="Microsoft Sans Serif"/>
              </a:rPr>
              <a:t>уч</a:t>
            </a:r>
            <a:r>
              <a:rPr sz="1600" spc="-5" dirty="0">
                <a:latin typeface="Microsoft Sans Serif"/>
                <a:cs typeface="Microsoft Sans Serif"/>
              </a:rPr>
              <a:t>ная  </a:t>
            </a:r>
            <a:r>
              <a:rPr sz="1600" spc="-10" dirty="0">
                <a:latin typeface="Microsoft Sans Serif"/>
                <a:cs typeface="Microsoft Sans Serif"/>
              </a:rPr>
              <a:t>грамотность</a:t>
            </a:r>
            <a:endParaRPr sz="1600">
              <a:latin typeface="Microsoft Sans Serif"/>
              <a:cs typeface="Microsoft Sans Serif"/>
            </a:endParaRPr>
          </a:p>
          <a:p>
            <a:pPr marL="254635" indent="-171450">
              <a:lnSpc>
                <a:spcPts val="1775"/>
              </a:lnSpc>
              <a:buChar char="•"/>
              <a:tabLst>
                <a:tab pos="255270" algn="l"/>
              </a:tabLst>
            </a:pPr>
            <a:r>
              <a:rPr sz="1600" spc="-20" dirty="0">
                <a:latin typeface="Microsoft Sans Serif"/>
                <a:cs typeface="Microsoft Sans Serif"/>
              </a:rPr>
              <a:t>ИКТ-грамотность</a:t>
            </a:r>
            <a:endParaRPr sz="1600">
              <a:latin typeface="Microsoft Sans Serif"/>
              <a:cs typeface="Microsoft Sans Serif"/>
            </a:endParaRPr>
          </a:p>
          <a:p>
            <a:pPr marL="254635" indent="-171450">
              <a:lnSpc>
                <a:spcPts val="1839"/>
              </a:lnSpc>
              <a:buChar char="•"/>
              <a:tabLst>
                <a:tab pos="255270" algn="l"/>
              </a:tabLst>
            </a:pPr>
            <a:r>
              <a:rPr sz="1600" spc="-15" dirty="0">
                <a:latin typeface="Microsoft Sans Serif"/>
                <a:cs typeface="Microsoft Sans Serif"/>
              </a:rPr>
              <a:t>Финансовая</a:t>
            </a:r>
            <a:r>
              <a:rPr sz="1600" spc="-5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грамотность</a:t>
            </a:r>
            <a:endParaRPr sz="1600">
              <a:latin typeface="Microsoft Sans Serif"/>
              <a:cs typeface="Microsoft Sans Serif"/>
            </a:endParaRPr>
          </a:p>
          <a:p>
            <a:pPr marL="254635" indent="-171450">
              <a:lnSpc>
                <a:spcPts val="1835"/>
              </a:lnSpc>
              <a:buChar char="•"/>
              <a:tabLst>
                <a:tab pos="255270" algn="l"/>
              </a:tabLst>
            </a:pPr>
            <a:r>
              <a:rPr sz="1600" spc="-30" dirty="0">
                <a:latin typeface="Microsoft Sans Serif"/>
                <a:cs typeface="Microsoft Sans Serif"/>
              </a:rPr>
              <a:t>Культурная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и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гражданская</a:t>
            </a:r>
            <a:endParaRPr sz="1600">
              <a:latin typeface="Microsoft Sans Serif"/>
              <a:cs typeface="Microsoft Sans Serif"/>
            </a:endParaRPr>
          </a:p>
          <a:p>
            <a:pPr marL="254635">
              <a:lnSpc>
                <a:spcPts val="1885"/>
              </a:lnSpc>
            </a:pPr>
            <a:r>
              <a:rPr sz="1600" spc="-10" dirty="0">
                <a:latin typeface="Microsoft Sans Serif"/>
                <a:cs typeface="Microsoft Sans Serif"/>
              </a:rPr>
              <a:t>грамотность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28159" y="1295400"/>
            <a:ext cx="3002280" cy="1198245"/>
          </a:xfrm>
          <a:prstGeom prst="rect">
            <a:avLst/>
          </a:prstGeom>
          <a:solidFill>
            <a:srgbClr val="09B5E9"/>
          </a:solidFill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729615">
              <a:lnSpc>
                <a:spcPct val="100000"/>
              </a:lnSpc>
            </a:pPr>
            <a:r>
              <a:rPr sz="20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Компетенции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28159" y="2505455"/>
            <a:ext cx="3002280" cy="2725420"/>
          </a:xfrm>
          <a:prstGeom prst="rect">
            <a:avLst/>
          </a:prstGeom>
          <a:ln w="24384">
            <a:solidFill>
              <a:srgbClr val="D9D9D9"/>
            </a:solidFill>
          </a:ln>
        </p:spPr>
        <p:txBody>
          <a:bodyPr vert="horz" wrap="square" lIns="0" tIns="86360" rIns="0" bIns="0" rtlCol="0">
            <a:spAutoFit/>
          </a:bodyPr>
          <a:lstStyle/>
          <a:p>
            <a:pPr marL="257810" marR="811530" indent="-170815">
              <a:lnSpc>
                <a:spcPct val="95700"/>
              </a:lnSpc>
              <a:spcBef>
                <a:spcPts val="680"/>
              </a:spcBef>
              <a:buChar char="•"/>
              <a:tabLst>
                <a:tab pos="258445" algn="l"/>
              </a:tabLst>
            </a:pPr>
            <a:r>
              <a:rPr sz="1600" spc="-20" dirty="0">
                <a:latin typeface="Microsoft Sans Serif"/>
                <a:cs typeface="Microsoft Sans Serif"/>
              </a:rPr>
              <a:t>Критическое 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мышление/решение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проблем</a:t>
            </a:r>
            <a:endParaRPr sz="1600">
              <a:latin typeface="Microsoft Sans Serif"/>
              <a:cs typeface="Microsoft Sans Serif"/>
            </a:endParaRPr>
          </a:p>
          <a:p>
            <a:pPr marL="257810" indent="-171450">
              <a:lnSpc>
                <a:spcPts val="1800"/>
              </a:lnSpc>
              <a:buChar char="•"/>
              <a:tabLst>
                <a:tab pos="258445" algn="l"/>
              </a:tabLst>
            </a:pPr>
            <a:r>
              <a:rPr sz="1600" spc="-15" dirty="0">
                <a:latin typeface="Microsoft Sans Serif"/>
                <a:cs typeface="Microsoft Sans Serif"/>
              </a:rPr>
              <a:t>Креативность</a:t>
            </a:r>
            <a:endParaRPr sz="1600">
              <a:latin typeface="Microsoft Sans Serif"/>
              <a:cs typeface="Microsoft Sans Serif"/>
            </a:endParaRPr>
          </a:p>
          <a:p>
            <a:pPr marL="257810" indent="-171450">
              <a:lnSpc>
                <a:spcPts val="1835"/>
              </a:lnSpc>
              <a:buChar char="•"/>
              <a:tabLst>
                <a:tab pos="258445" algn="l"/>
              </a:tabLst>
            </a:pPr>
            <a:r>
              <a:rPr sz="1600" spc="-25" dirty="0">
                <a:latin typeface="Microsoft Sans Serif"/>
                <a:cs typeface="Microsoft Sans Serif"/>
              </a:rPr>
              <a:t>Коммуникации</a:t>
            </a:r>
            <a:endParaRPr sz="1600">
              <a:latin typeface="Microsoft Sans Serif"/>
              <a:cs typeface="Microsoft Sans Serif"/>
            </a:endParaRPr>
          </a:p>
          <a:p>
            <a:pPr marL="257810" indent="-171450">
              <a:lnSpc>
                <a:spcPts val="1885"/>
              </a:lnSpc>
              <a:buChar char="•"/>
              <a:tabLst>
                <a:tab pos="258445" algn="l"/>
              </a:tabLst>
            </a:pPr>
            <a:r>
              <a:rPr sz="1600" spc="-10" dirty="0">
                <a:latin typeface="Microsoft Sans Serif"/>
                <a:cs typeface="Microsoft Sans Serif"/>
              </a:rPr>
              <a:t>Сотрудничество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51064" y="1304544"/>
            <a:ext cx="3002280" cy="1188720"/>
          </a:xfrm>
          <a:prstGeom prst="rect">
            <a:avLst/>
          </a:prstGeom>
          <a:solidFill>
            <a:srgbClr val="09B5E9"/>
          </a:solidFill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387985">
              <a:lnSpc>
                <a:spcPct val="100000"/>
              </a:lnSpc>
            </a:pPr>
            <a:r>
              <a:rPr sz="20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Качества</a:t>
            </a:r>
            <a:r>
              <a:rPr sz="20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личности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751064" y="2505455"/>
            <a:ext cx="3002280" cy="2725420"/>
          </a:xfrm>
          <a:prstGeom prst="rect">
            <a:avLst/>
          </a:prstGeom>
          <a:ln w="24384">
            <a:solidFill>
              <a:srgbClr val="D9D9D9"/>
            </a:solidFill>
          </a:ln>
        </p:spPr>
        <p:txBody>
          <a:bodyPr vert="horz" wrap="square" lIns="0" tIns="75565" rIns="0" bIns="0" rtlCol="0">
            <a:spAutoFit/>
          </a:bodyPr>
          <a:lstStyle/>
          <a:p>
            <a:pPr marL="257810" indent="-171450">
              <a:lnSpc>
                <a:spcPct val="100000"/>
              </a:lnSpc>
              <a:spcBef>
                <a:spcPts val="595"/>
              </a:spcBef>
              <a:buChar char="•"/>
              <a:tabLst>
                <a:tab pos="258445" algn="l"/>
              </a:tabLst>
            </a:pPr>
            <a:r>
              <a:rPr sz="1600" spc="-15" dirty="0">
                <a:latin typeface="Microsoft Sans Serif"/>
                <a:cs typeface="Microsoft Sans Serif"/>
              </a:rPr>
              <a:t>Любознательность</a:t>
            </a:r>
            <a:endParaRPr sz="1600">
              <a:latin typeface="Microsoft Sans Serif"/>
              <a:cs typeface="Microsoft Sans Serif"/>
            </a:endParaRPr>
          </a:p>
          <a:p>
            <a:pPr marL="257810" indent="-171450">
              <a:lnSpc>
                <a:spcPct val="100000"/>
              </a:lnSpc>
              <a:spcBef>
                <a:spcPts val="195"/>
              </a:spcBef>
              <a:buChar char="•"/>
              <a:tabLst>
                <a:tab pos="258445" algn="l"/>
              </a:tabLst>
            </a:pPr>
            <a:r>
              <a:rPr sz="1600" spc="-5" dirty="0">
                <a:latin typeface="Microsoft Sans Serif"/>
                <a:cs typeface="Microsoft Sans Serif"/>
              </a:rPr>
              <a:t>Инициативность</a:t>
            </a:r>
            <a:endParaRPr sz="1600">
              <a:latin typeface="Microsoft Sans Serif"/>
              <a:cs typeface="Microsoft Sans Serif"/>
            </a:endParaRPr>
          </a:p>
          <a:p>
            <a:pPr marL="257810" indent="-171450">
              <a:lnSpc>
                <a:spcPct val="100000"/>
              </a:lnSpc>
              <a:spcBef>
                <a:spcPts val="195"/>
              </a:spcBef>
              <a:buChar char="•"/>
              <a:tabLst>
                <a:tab pos="258445" algn="l"/>
              </a:tabLst>
            </a:pPr>
            <a:r>
              <a:rPr sz="1600" spc="-10" dirty="0">
                <a:latin typeface="Microsoft Sans Serif"/>
                <a:cs typeface="Microsoft Sans Serif"/>
              </a:rPr>
              <a:t>Настойчивость/выдержка</a:t>
            </a:r>
            <a:endParaRPr sz="1600">
              <a:latin typeface="Microsoft Sans Serif"/>
              <a:cs typeface="Microsoft Sans Serif"/>
            </a:endParaRPr>
          </a:p>
          <a:p>
            <a:pPr marL="257810" indent="-171450">
              <a:lnSpc>
                <a:spcPct val="100000"/>
              </a:lnSpc>
              <a:spcBef>
                <a:spcPts val="195"/>
              </a:spcBef>
              <a:buChar char="•"/>
              <a:tabLst>
                <a:tab pos="258445" algn="l"/>
              </a:tabLst>
            </a:pPr>
            <a:r>
              <a:rPr sz="1600" dirty="0">
                <a:latin typeface="Microsoft Sans Serif"/>
                <a:cs typeface="Microsoft Sans Serif"/>
              </a:rPr>
              <a:t>Адаптивность</a:t>
            </a:r>
            <a:endParaRPr sz="1600">
              <a:latin typeface="Microsoft Sans Serif"/>
              <a:cs typeface="Microsoft Sans Serif"/>
            </a:endParaRPr>
          </a:p>
          <a:p>
            <a:pPr marL="257810" indent="-171450">
              <a:lnSpc>
                <a:spcPct val="100000"/>
              </a:lnSpc>
              <a:spcBef>
                <a:spcPts val="190"/>
              </a:spcBef>
              <a:buChar char="•"/>
              <a:tabLst>
                <a:tab pos="258445" algn="l"/>
              </a:tabLst>
            </a:pPr>
            <a:r>
              <a:rPr sz="1600" spc="-10" dirty="0">
                <a:latin typeface="Microsoft Sans Serif"/>
                <a:cs typeface="Microsoft Sans Serif"/>
              </a:rPr>
              <a:t>Лидерство</a:t>
            </a:r>
            <a:endParaRPr sz="1600">
              <a:latin typeface="Microsoft Sans Serif"/>
              <a:cs typeface="Microsoft Sans Serif"/>
            </a:endParaRPr>
          </a:p>
          <a:p>
            <a:pPr marL="257810" marR="297180" indent="-170815">
              <a:lnSpc>
                <a:spcPts val="1850"/>
              </a:lnSpc>
              <a:spcBef>
                <a:spcPts val="315"/>
              </a:spcBef>
              <a:buChar char="•"/>
              <a:tabLst>
                <a:tab pos="258445" algn="l"/>
              </a:tabLst>
            </a:pPr>
            <a:r>
              <a:rPr sz="1600" spc="-5" dirty="0">
                <a:latin typeface="Microsoft Sans Serif"/>
                <a:cs typeface="Microsoft Sans Serif"/>
              </a:rPr>
              <a:t>Социальная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и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культурная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осведомленность</a:t>
            </a:r>
            <a:endParaRPr sz="160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3941743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59616" y="6471310"/>
            <a:ext cx="13906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solidFill>
                  <a:srgbClr val="0071BB"/>
                </a:solidFill>
                <a:latin typeface="Microsoft Sans Serif"/>
                <a:cs typeface="Microsoft Sans Serif"/>
              </a:rPr>
              <a:t>3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5746" y="5343855"/>
            <a:ext cx="10910570" cy="8807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-15" dirty="0">
                <a:latin typeface="Microsoft Sans Serif"/>
                <a:cs typeface="Microsoft Sans Serif"/>
              </a:rPr>
              <a:t>Читательская</a:t>
            </a:r>
            <a:r>
              <a:rPr sz="2800" spc="-3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грамотность </a:t>
            </a:r>
            <a:r>
              <a:rPr sz="2800" spc="5" dirty="0">
                <a:latin typeface="Microsoft Sans Serif"/>
                <a:cs typeface="Microsoft Sans Serif"/>
              </a:rPr>
              <a:t>= </a:t>
            </a:r>
            <a:r>
              <a:rPr sz="2800" spc="-10" dirty="0">
                <a:latin typeface="Microsoft Sans Serif"/>
                <a:cs typeface="Microsoft Sans Serif"/>
              </a:rPr>
              <a:t>грамотность </a:t>
            </a:r>
            <a:r>
              <a:rPr sz="2800" spc="-5" dirty="0">
                <a:latin typeface="Microsoft Sans Serif"/>
                <a:cs typeface="Microsoft Sans Serif"/>
              </a:rPr>
              <a:t>чтения </a:t>
            </a:r>
            <a:r>
              <a:rPr sz="2800" spc="5" dirty="0">
                <a:latin typeface="Microsoft Sans Serif"/>
                <a:cs typeface="Microsoft Sans Serif"/>
              </a:rPr>
              <a:t>=</a:t>
            </a:r>
            <a:endParaRPr sz="28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latin typeface="Microsoft Sans Serif"/>
                <a:cs typeface="Microsoft Sans Serif"/>
              </a:rPr>
              <a:t>смысловое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чтение</a:t>
            </a:r>
            <a:r>
              <a:rPr sz="2800" spc="-1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=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функциональное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чтение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=</a:t>
            </a:r>
            <a:r>
              <a:rPr sz="2800" spc="70" dirty="0">
                <a:latin typeface="Microsoft Sans Serif"/>
                <a:cs typeface="Microsoft Sans Serif"/>
              </a:rPr>
              <a:t> </a:t>
            </a:r>
            <a:r>
              <a:rPr sz="2800" spc="5" dirty="0">
                <a:solidFill>
                  <a:srgbClr val="FF0000"/>
                </a:solidFill>
                <a:latin typeface="Microsoft Sans Serif"/>
                <a:cs typeface="Microsoft Sans Serif"/>
              </a:rPr>
              <a:t>целевое</a:t>
            </a:r>
            <a:r>
              <a:rPr sz="2800" spc="1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чтение</a:t>
            </a:r>
            <a:r>
              <a:rPr sz="2800" spc="2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1B3181"/>
                </a:solidFill>
                <a:latin typeface="Microsoft Sans Serif"/>
                <a:cs typeface="Microsoft Sans Serif"/>
              </a:rPr>
              <a:t>=</a:t>
            </a:r>
            <a:endParaRPr sz="280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5746" y="6197600"/>
            <a:ext cx="354330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-25" dirty="0">
                <a:latin typeface="Microsoft Sans Serif"/>
                <a:cs typeface="Microsoft Sans Serif"/>
              </a:rPr>
              <a:t>продуктивное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чтение</a:t>
            </a:r>
            <a:endParaRPr sz="2800" dirty="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05255" y="376834"/>
            <a:ext cx="86671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4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sz="3600" spc="5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25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такое</a:t>
            </a:r>
            <a:r>
              <a:rPr sz="3600" spc="45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15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читательская</a:t>
            </a:r>
            <a:r>
              <a:rPr sz="3600" spc="12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25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грамотность?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5255" y="1304544"/>
            <a:ext cx="4602480" cy="1542415"/>
          </a:xfrm>
          <a:prstGeom prst="rect">
            <a:avLst/>
          </a:prstGeom>
          <a:solidFill>
            <a:srgbClr val="09B5E9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00" dirty="0">
              <a:latin typeface="Times New Roman"/>
              <a:cs typeface="Times New Roman"/>
            </a:endParaRPr>
          </a:p>
          <a:p>
            <a:pPr marL="1097280">
              <a:lnSpc>
                <a:spcPct val="100000"/>
              </a:lnSpc>
            </a:pP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Определение</a:t>
            </a:r>
            <a:r>
              <a:rPr sz="20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PIRLS</a:t>
            </a:r>
            <a:endParaRPr sz="2000" dirty="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5255" y="2859023"/>
            <a:ext cx="4602480" cy="2371725"/>
          </a:xfrm>
          <a:prstGeom prst="rect">
            <a:avLst/>
          </a:prstGeom>
          <a:ln w="24383">
            <a:solidFill>
              <a:srgbClr val="CCD0D1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2150">
              <a:latin typeface="Times New Roman"/>
              <a:cs typeface="Times New Roman"/>
            </a:endParaRPr>
          </a:p>
          <a:p>
            <a:pPr marL="255270" marR="236220" indent="-171450">
              <a:lnSpc>
                <a:spcPct val="95900"/>
              </a:lnSpc>
              <a:buChar char="•"/>
              <a:tabLst>
                <a:tab pos="255904" algn="l"/>
              </a:tabLst>
            </a:pPr>
            <a:r>
              <a:rPr sz="1600" spc="-20" dirty="0">
                <a:latin typeface="Microsoft Sans Serif"/>
                <a:cs typeface="Microsoft Sans Serif"/>
              </a:rPr>
              <a:t>Читательская </a:t>
            </a:r>
            <a:r>
              <a:rPr sz="1600" spc="-10" dirty="0">
                <a:latin typeface="Microsoft Sans Serif"/>
                <a:cs typeface="Microsoft Sans Serif"/>
              </a:rPr>
              <a:t>грамотность </a:t>
            </a:r>
            <a:r>
              <a:rPr sz="1600" spc="425" dirty="0">
                <a:latin typeface="Microsoft Sans Serif"/>
                <a:cs typeface="Microsoft Sans Serif"/>
              </a:rPr>
              <a:t>– </a:t>
            </a:r>
            <a:r>
              <a:rPr sz="1600" dirty="0">
                <a:latin typeface="Microsoft Sans Serif"/>
                <a:cs typeface="Microsoft Sans Serif"/>
              </a:rPr>
              <a:t>способность 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понимать </a:t>
            </a:r>
            <a:r>
              <a:rPr sz="1600" dirty="0">
                <a:latin typeface="Microsoft Sans Serif"/>
                <a:cs typeface="Microsoft Sans Serif"/>
              </a:rPr>
              <a:t>и </a:t>
            </a:r>
            <a:r>
              <a:rPr sz="1600" spc="-15" dirty="0">
                <a:latin typeface="Microsoft Sans Serif"/>
                <a:cs typeface="Microsoft Sans Serif"/>
              </a:rPr>
              <a:t>использовать </a:t>
            </a:r>
            <a:r>
              <a:rPr sz="1600" spc="-10" dirty="0">
                <a:latin typeface="Microsoft Sans Serif"/>
                <a:cs typeface="Microsoft Sans Serif"/>
              </a:rPr>
              <a:t>письменную </a:t>
            </a:r>
            <a:r>
              <a:rPr sz="1600" spc="-20" dirty="0">
                <a:latin typeface="Microsoft Sans Serif"/>
                <a:cs typeface="Microsoft Sans Serif"/>
              </a:rPr>
              <a:t>речь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во </a:t>
            </a:r>
            <a:r>
              <a:rPr sz="1600" spc="-15" dirty="0">
                <a:latin typeface="Microsoft Sans Serif"/>
                <a:cs typeface="Microsoft Sans Serif"/>
              </a:rPr>
              <a:t>всем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разнообразии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ее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форм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5" dirty="0">
                <a:solidFill>
                  <a:srgbClr val="FF0000"/>
                </a:solidFill>
                <a:latin typeface="Microsoft Sans Serif"/>
                <a:cs typeface="Microsoft Sans Serif"/>
              </a:rPr>
              <a:t>для</a:t>
            </a:r>
            <a:r>
              <a:rPr sz="16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0000"/>
                </a:solidFill>
                <a:latin typeface="Microsoft Sans Serif"/>
                <a:cs typeface="Microsoft Sans Serif"/>
              </a:rPr>
              <a:t>целей</a:t>
            </a:r>
            <a:r>
              <a:rPr sz="1600" spc="-15" dirty="0">
                <a:latin typeface="Microsoft Sans Serif"/>
                <a:cs typeface="Microsoft Sans Serif"/>
              </a:rPr>
              <a:t>, 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требуемых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обществом</a:t>
            </a:r>
            <a:r>
              <a:rPr sz="1600" spc="-20" dirty="0">
                <a:latin typeface="Microsoft Sans Serif"/>
                <a:cs typeface="Microsoft Sans Serif"/>
              </a:rPr>
              <a:t> </a:t>
            </a:r>
            <a:r>
              <a:rPr sz="1600" spc="5" dirty="0">
                <a:latin typeface="Microsoft Sans Serif"/>
                <a:cs typeface="Microsoft Sans Serif"/>
              </a:rPr>
              <a:t>и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(или)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ценных</a:t>
            </a:r>
            <a:endParaRPr sz="1600">
              <a:latin typeface="Microsoft Sans Serif"/>
              <a:cs typeface="Microsoft Sans Serif"/>
            </a:endParaRPr>
          </a:p>
          <a:p>
            <a:pPr marL="255270">
              <a:lnSpc>
                <a:spcPts val="1850"/>
              </a:lnSpc>
            </a:pPr>
            <a:r>
              <a:rPr sz="1600" spc="5" dirty="0">
                <a:latin typeface="Microsoft Sans Serif"/>
                <a:cs typeface="Microsoft Sans Serif"/>
              </a:rPr>
              <a:t>для</a:t>
            </a:r>
            <a:r>
              <a:rPr sz="1600" spc="-4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индивида.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53911" y="1295400"/>
            <a:ext cx="4602480" cy="1551940"/>
          </a:xfrm>
          <a:prstGeom prst="rect">
            <a:avLst/>
          </a:prstGeom>
          <a:solidFill>
            <a:srgbClr val="09B5E9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>
              <a:latin typeface="Times New Roman"/>
              <a:cs typeface="Times New Roman"/>
            </a:endParaRPr>
          </a:p>
          <a:p>
            <a:pPr marL="1175385">
              <a:lnSpc>
                <a:spcPct val="100000"/>
              </a:lnSpc>
            </a:pP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Определение</a:t>
            </a:r>
            <a:r>
              <a:rPr sz="20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PISA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53911" y="2859023"/>
            <a:ext cx="4602480" cy="2371725"/>
          </a:xfrm>
          <a:prstGeom prst="rect">
            <a:avLst/>
          </a:prstGeom>
          <a:ln w="24384">
            <a:solidFill>
              <a:srgbClr val="D9D9D9"/>
            </a:solidFill>
          </a:ln>
        </p:spPr>
        <p:txBody>
          <a:bodyPr vert="horz" wrap="square" lIns="0" tIns="85725" rIns="0" bIns="0" rtlCol="0">
            <a:spAutoFit/>
          </a:bodyPr>
          <a:lstStyle/>
          <a:p>
            <a:pPr marL="255904" marR="410209" indent="-170815">
              <a:lnSpc>
                <a:spcPct val="95900"/>
              </a:lnSpc>
              <a:spcBef>
                <a:spcPts val="675"/>
              </a:spcBef>
              <a:buChar char="•"/>
              <a:tabLst>
                <a:tab pos="256540" algn="l"/>
              </a:tabLst>
            </a:pPr>
            <a:r>
              <a:rPr sz="1600" spc="-15" dirty="0">
                <a:latin typeface="Microsoft Sans Serif"/>
                <a:cs typeface="Microsoft Sans Serif"/>
              </a:rPr>
              <a:t>Читательская</a:t>
            </a:r>
            <a:r>
              <a:rPr sz="1600" spc="-4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грамотность</a:t>
            </a:r>
            <a:r>
              <a:rPr sz="1600" spc="-65" dirty="0">
                <a:latin typeface="Microsoft Sans Serif"/>
                <a:cs typeface="Microsoft Sans Serif"/>
              </a:rPr>
              <a:t> </a:t>
            </a:r>
            <a:r>
              <a:rPr sz="1600" spc="425" dirty="0">
                <a:latin typeface="Microsoft Sans Serif"/>
                <a:cs typeface="Microsoft Sans Serif"/>
              </a:rPr>
              <a:t>–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способность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человека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понимать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5" dirty="0">
                <a:latin typeface="Microsoft Sans Serif"/>
                <a:cs typeface="Microsoft Sans Serif"/>
              </a:rPr>
              <a:t>и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использовать 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письменные </a:t>
            </a:r>
            <a:r>
              <a:rPr sz="1600" spc="-10" dirty="0">
                <a:latin typeface="Microsoft Sans Serif"/>
                <a:cs typeface="Microsoft Sans Serif"/>
              </a:rPr>
              <a:t>тексты, размышлять </a:t>
            </a:r>
            <a:r>
              <a:rPr sz="1600" dirty="0">
                <a:latin typeface="Microsoft Sans Serif"/>
                <a:cs typeface="Microsoft Sans Serif"/>
              </a:rPr>
              <a:t>о </a:t>
            </a:r>
            <a:r>
              <a:rPr sz="1600" spc="-5" dirty="0">
                <a:latin typeface="Microsoft Sans Serif"/>
                <a:cs typeface="Microsoft Sans Serif"/>
              </a:rPr>
              <a:t>них </a:t>
            </a:r>
            <a:r>
              <a:rPr sz="1600" dirty="0">
                <a:latin typeface="Microsoft Sans Serif"/>
                <a:cs typeface="Microsoft Sans Serif"/>
              </a:rPr>
              <a:t>и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заниматься</a:t>
            </a:r>
            <a:r>
              <a:rPr sz="1600" spc="-4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чтением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spc="5" dirty="0">
                <a:solidFill>
                  <a:srgbClr val="FF0000"/>
                </a:solidFill>
                <a:latin typeface="Microsoft Sans Serif"/>
                <a:cs typeface="Microsoft Sans Serif"/>
              </a:rPr>
              <a:t>для</a:t>
            </a:r>
            <a:r>
              <a:rPr sz="160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0000"/>
                </a:solidFill>
                <a:latin typeface="Microsoft Sans Serif"/>
                <a:cs typeface="Microsoft Sans Serif"/>
              </a:rPr>
              <a:t>того,</a:t>
            </a:r>
            <a:r>
              <a:rPr sz="1600" spc="1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чтобы </a:t>
            </a:r>
            <a:r>
              <a:rPr sz="16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достигать</a:t>
            </a:r>
            <a:r>
              <a:rPr sz="1600" spc="-4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0000"/>
                </a:solidFill>
                <a:latin typeface="Microsoft Sans Serif"/>
                <a:cs typeface="Microsoft Sans Serif"/>
              </a:rPr>
              <a:t>своих</a:t>
            </a:r>
            <a:r>
              <a:rPr sz="1600" spc="1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0000"/>
                </a:solidFill>
                <a:latin typeface="Microsoft Sans Serif"/>
                <a:cs typeface="Microsoft Sans Serif"/>
              </a:rPr>
              <a:t>целей</a:t>
            </a:r>
            <a:r>
              <a:rPr sz="1600" spc="-20" dirty="0">
                <a:latin typeface="Microsoft Sans Serif"/>
                <a:cs typeface="Microsoft Sans Serif"/>
              </a:rPr>
              <a:t>,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расширять</a:t>
            </a:r>
            <a:r>
              <a:rPr sz="1600" dirty="0">
                <a:latin typeface="Microsoft Sans Serif"/>
                <a:cs typeface="Microsoft Sans Serif"/>
              </a:rPr>
              <a:t> свои 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знания </a:t>
            </a:r>
            <a:r>
              <a:rPr sz="1600" dirty="0">
                <a:latin typeface="Microsoft Sans Serif"/>
                <a:cs typeface="Microsoft Sans Serif"/>
              </a:rPr>
              <a:t>и </a:t>
            </a:r>
            <a:r>
              <a:rPr sz="1600" spc="-20" dirty="0">
                <a:latin typeface="Microsoft Sans Serif"/>
                <a:cs typeface="Microsoft Sans Serif"/>
              </a:rPr>
              <a:t>возможности, </a:t>
            </a:r>
            <a:r>
              <a:rPr sz="1600" spc="-5" dirty="0">
                <a:latin typeface="Microsoft Sans Serif"/>
                <a:cs typeface="Microsoft Sans Serif"/>
              </a:rPr>
              <a:t>участвовать </a:t>
            </a:r>
            <a:r>
              <a:rPr sz="1600" spc="5" dirty="0">
                <a:latin typeface="Microsoft Sans Serif"/>
                <a:cs typeface="Microsoft Sans Serif"/>
              </a:rPr>
              <a:t>в 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социальной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жизни.</a:t>
            </a:r>
            <a:endParaRPr sz="160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2585848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49521" y="177132"/>
            <a:ext cx="10776421" cy="83099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sz="24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По результатам общероссийской оценки по модели PISA в 2022 году средний балл по читательской грамотности составил 504 балла (16 место)</a:t>
            </a:r>
            <a:endParaRPr lang="ru-RU" sz="2400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Ирина Владимировна\Desktop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959" y="1455074"/>
            <a:ext cx="5560939" cy="4393868"/>
          </a:xfrm>
          <a:prstGeom prst="rect">
            <a:avLst/>
          </a:prstGeom>
          <a:noFill/>
        </p:spPr>
      </p:pic>
      <p:pic>
        <p:nvPicPr>
          <p:cNvPr id="8" name="Picture 3" descr="C:\Users\Ирина Владимировна\Desktop\Безымянны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9401" y="1178430"/>
            <a:ext cx="5646541" cy="274725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800898" y="4618506"/>
            <a:ext cx="6474230" cy="4278092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Доля обучающихся, достигших высоких результатов по читательской грамотности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(5 и 6 уровни), составила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7%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14%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достигли порогового уровня по читательской грамотности.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3027" y="6295889"/>
            <a:ext cx="2590799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https://fioco.ru/pisa_for_schools_2022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72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5215" y="66260"/>
            <a:ext cx="9860064" cy="120032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sz="24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оценки качества общего образования на</a:t>
            </a:r>
          </a:p>
          <a:p>
            <a:r>
              <a:rPr lang="ru-RU" sz="24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основе практики международных исследований качества</a:t>
            </a:r>
          </a:p>
          <a:p>
            <a:r>
              <a:rPr lang="ru-RU" sz="24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 </a:t>
            </a:r>
            <a:r>
              <a:rPr lang="ru-RU" sz="24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endParaRPr lang="ru-RU" sz="2400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510378"/>
              </p:ext>
            </p:extLst>
          </p:nvPr>
        </p:nvGraphicFramePr>
        <p:xfrm>
          <a:off x="199293" y="1584485"/>
          <a:ext cx="6907822" cy="4211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4510">
                  <a:extLst>
                    <a:ext uri="{9D8B030D-6E8A-4147-A177-3AD203B41FA5}">
                      <a16:colId xmlns:a16="http://schemas.microsoft.com/office/drawing/2014/main" val="1842500352"/>
                    </a:ext>
                  </a:extLst>
                </a:gridCol>
                <a:gridCol w="1306285">
                  <a:extLst>
                    <a:ext uri="{9D8B030D-6E8A-4147-A177-3AD203B41FA5}">
                      <a16:colId xmlns:a16="http://schemas.microsoft.com/office/drawing/2014/main" val="234960397"/>
                    </a:ext>
                  </a:extLst>
                </a:gridCol>
                <a:gridCol w="1294411">
                  <a:extLst>
                    <a:ext uri="{9D8B030D-6E8A-4147-A177-3AD203B41FA5}">
                      <a16:colId xmlns:a16="http://schemas.microsoft.com/office/drawing/2014/main" val="2334590728"/>
                    </a:ext>
                  </a:extLst>
                </a:gridCol>
                <a:gridCol w="1341911">
                  <a:extLst>
                    <a:ext uri="{9D8B030D-6E8A-4147-A177-3AD203B41FA5}">
                      <a16:colId xmlns:a16="http://schemas.microsoft.com/office/drawing/2014/main" val="929598293"/>
                    </a:ext>
                  </a:extLst>
                </a:gridCol>
                <a:gridCol w="1240705">
                  <a:extLst>
                    <a:ext uri="{9D8B030D-6E8A-4147-A177-3AD203B41FA5}">
                      <a16:colId xmlns:a16="http://schemas.microsoft.com/office/drawing/2014/main" val="3080808926"/>
                    </a:ext>
                  </a:extLst>
                </a:gridCol>
              </a:tblGrid>
              <a:tr h="153811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Муниципалитет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535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660981"/>
                  </a:ext>
                </a:extLst>
              </a:tr>
              <a:tr h="89112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Томск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535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10,88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55,82</a:t>
                      </a:r>
                      <a:endParaRPr lang="ru-RU" sz="3200" dirty="0"/>
                    </a:p>
                  </a:txBody>
                  <a:tcPr>
                    <a:solidFill>
                      <a:srgbClr val="FF535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41,87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2,31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9261215"/>
                  </a:ext>
                </a:extLst>
              </a:tr>
              <a:tr h="89112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Северск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11,35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52,87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44,26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2,87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7283409"/>
                  </a:ext>
                </a:extLst>
              </a:tr>
              <a:tr h="89112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Стрежевой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10,43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57,25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41,98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0,76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9065249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99292" y="5864358"/>
            <a:ext cx="844354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оценки качества общего образования на</a:t>
            </a:r>
          </a:p>
          <a:p>
            <a:r>
              <a:rPr lang="ru-RU" sz="12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основе практики международных исследований качества</a:t>
            </a:r>
          </a:p>
          <a:p>
            <a:r>
              <a:rPr lang="ru-RU" sz="12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 обучающихся 2021-2022 </a:t>
            </a:r>
            <a:r>
              <a:rPr lang="ru-RU" sz="120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учебном. Аналитический сборник </a:t>
            </a:r>
          </a:p>
          <a:p>
            <a:r>
              <a:rPr lang="en-US" sz="120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en-US" sz="12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120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coko.tomsk.ru/index.php/contents/page/15</a:t>
            </a:r>
            <a:endParaRPr lang="ru-RU" sz="1200" dirty="0" smtClean="0">
              <a:solidFill>
                <a:srgbClr val="1A1A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1A1A1A"/>
              </a:solidFill>
              <a:latin typeface="YS Text"/>
            </a:endParaRPr>
          </a:p>
          <a:p>
            <a:endParaRPr lang="ru-RU" dirty="0" smtClean="0">
              <a:solidFill>
                <a:srgbClr val="1A1A1A"/>
              </a:solidFill>
              <a:latin typeface="YS Text"/>
            </a:endParaRPr>
          </a:p>
          <a:p>
            <a:endParaRPr lang="ru-RU" b="0" i="0" dirty="0">
              <a:solidFill>
                <a:srgbClr val="1A1A1A"/>
              </a:solidFill>
              <a:effectLst/>
              <a:latin typeface="YS Tex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07115" y="948690"/>
            <a:ext cx="483576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с низким уровнем сформированности </a:t>
            </a:r>
            <a:r>
              <a:rPr lang="ru-RU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читательских компетенций</a:t>
            </a:r>
            <a:r>
              <a:rPr lang="ru-RU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способны </a:t>
            </a:r>
            <a:r>
              <a:rPr lang="ru-RU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найти в тексте одну </a:t>
            </a:r>
            <a:r>
              <a:rPr lang="ru-RU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в </a:t>
            </a:r>
            <a:r>
              <a:rPr lang="ru-RU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лучшем случае несколько единиц информации, изложенной в </a:t>
            </a:r>
            <a:r>
              <a:rPr lang="ru-RU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явном виде; </a:t>
            </a:r>
            <a:endParaRPr lang="ru-RU" dirty="0">
              <a:solidFill>
                <a:srgbClr val="1A1A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готовы </a:t>
            </a:r>
            <a:r>
              <a:rPr lang="ru-RU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распознать главную тему текста или цель </a:t>
            </a:r>
            <a:r>
              <a:rPr lang="ru-RU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автора; 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могут </a:t>
            </a:r>
            <a:r>
              <a:rPr lang="ru-RU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отделить важную информацию от </a:t>
            </a:r>
            <a:r>
              <a:rPr lang="ru-RU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второстепенной; </a:t>
            </a:r>
            <a:endParaRPr lang="ru-RU" dirty="0">
              <a:solidFill>
                <a:srgbClr val="1A1A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понять буквальный </a:t>
            </a:r>
            <a:r>
              <a:rPr lang="ru-RU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смысл небольшого </a:t>
            </a:r>
            <a:r>
              <a:rPr lang="ru-RU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сообщения;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ситуации </a:t>
            </a:r>
            <a:r>
              <a:rPr lang="ru-RU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предсказуемости у них неплохо получается </a:t>
            </a:r>
            <a:r>
              <a:rPr lang="ru-RU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устанавливать связь </a:t>
            </a:r>
            <a:r>
              <a:rPr lang="ru-RU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информацией текста и общеизвестными, </a:t>
            </a:r>
            <a:r>
              <a:rPr lang="ru-RU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житейскими знаниями. 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могут также сформулировать несложные </a:t>
            </a:r>
            <a:r>
              <a:rPr lang="ru-RU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выводы, особенно если в тексте отсутствует </a:t>
            </a:r>
            <a:r>
              <a:rPr lang="ru-RU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какая-либо «</a:t>
            </a:r>
            <a:r>
              <a:rPr lang="ru-RU" dirty="0" err="1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зашумляющая</a:t>
            </a:r>
            <a:r>
              <a:rPr lang="ru-RU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информация, при этом имеются подсказки, помогающие </a:t>
            </a:r>
            <a:r>
              <a:rPr lang="ru-RU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читателю сориентироваться </a:t>
            </a:r>
            <a:r>
              <a:rPr lang="ru-RU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  <a:p>
            <a:pPr algn="just"/>
            <a:r>
              <a:rPr lang="ru-RU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информационном </a:t>
            </a:r>
            <a:r>
              <a:rPr lang="ru-RU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потоке.</a:t>
            </a:r>
            <a:endParaRPr lang="ru-RU" b="0" i="0" dirty="0">
              <a:solidFill>
                <a:srgbClr val="1A1A1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504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126959" y="852855"/>
            <a:ext cx="9950789" cy="57941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180284" y="298106"/>
            <a:ext cx="8001001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328092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ru-RU" dirty="0" smtClean="0"/>
              <a:t>ЦОКО. Читательская </a:t>
            </a:r>
            <a:r>
              <a:rPr lang="ru-RU" dirty="0"/>
              <a:t>грамотность, сентябрь </a:t>
            </a:r>
            <a:r>
              <a:rPr lang="ru-RU" dirty="0" smtClean="0"/>
              <a:t>2022.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4918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16279" y="5584952"/>
            <a:ext cx="9254490" cy="8807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</a:pPr>
            <a:r>
              <a:rPr sz="2800" spc="-10" dirty="0">
                <a:latin typeface="Microsoft Sans Serif"/>
                <a:cs typeface="Microsoft Sans Serif"/>
              </a:rPr>
              <a:t>Иногда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spc="5" dirty="0">
                <a:latin typeface="Microsoft Sans Serif"/>
                <a:cs typeface="Microsoft Sans Serif"/>
              </a:rPr>
              <a:t>отдельно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рассматриваются:</a:t>
            </a:r>
            <a:r>
              <a:rPr sz="2800" spc="-40" dirty="0">
                <a:latin typeface="Microsoft Sans Serif"/>
                <a:cs typeface="Microsoft Sans Serif"/>
              </a:rPr>
              <a:t> </a:t>
            </a:r>
            <a:r>
              <a:rPr sz="2800" spc="-45" dirty="0">
                <a:latin typeface="Microsoft Sans Serif"/>
                <a:cs typeface="Microsoft Sans Serif"/>
              </a:rPr>
              <a:t>поиск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информации </a:t>
            </a:r>
            <a:r>
              <a:rPr sz="2800" spc="-730" dirty="0">
                <a:latin typeface="Microsoft Sans Serif"/>
                <a:cs typeface="Microsoft Sans Serif"/>
              </a:rPr>
              <a:t> </a:t>
            </a:r>
            <a:r>
              <a:rPr sz="2800" spc="5" dirty="0">
                <a:latin typeface="Microsoft Sans Serif"/>
                <a:cs typeface="Microsoft Sans Serif"/>
              </a:rPr>
              <a:t>в</a:t>
            </a:r>
            <a:r>
              <a:rPr sz="2800" spc="10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источниках,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обобщение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информации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и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spc="5" dirty="0">
                <a:latin typeface="Microsoft Sans Serif"/>
                <a:cs typeface="Microsoft Sans Serif"/>
              </a:rPr>
              <a:t>т.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д.</a:t>
            </a:r>
            <a:endParaRPr sz="2800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8303" y="337989"/>
            <a:ext cx="761009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45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Азбука</a:t>
            </a:r>
            <a:r>
              <a:rPr sz="3600" spc="1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15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читательских</a:t>
            </a:r>
            <a:r>
              <a:rPr sz="3600" spc="105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15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умений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8303" y="1304544"/>
            <a:ext cx="2898775" cy="1146175"/>
          </a:xfrm>
          <a:prstGeom prst="rect">
            <a:avLst/>
          </a:prstGeom>
          <a:solidFill>
            <a:srgbClr val="09B5E9"/>
          </a:solidFill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2750">
              <a:latin typeface="Times New Roman"/>
              <a:cs typeface="Times New Roman"/>
            </a:endParaRPr>
          </a:p>
          <a:p>
            <a:pPr marL="897890">
              <a:lnSpc>
                <a:spcPct val="100000"/>
              </a:lnSpc>
            </a:pPr>
            <a:r>
              <a:rPr sz="20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Умение</a:t>
            </a:r>
            <a:r>
              <a:rPr sz="2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8303" y="2462783"/>
            <a:ext cx="2898775" cy="2767965"/>
          </a:xfrm>
          <a:prstGeom prst="rect">
            <a:avLst/>
          </a:prstGeom>
          <a:ln w="24383">
            <a:solidFill>
              <a:srgbClr val="CCD0D1"/>
            </a:solidFill>
          </a:ln>
        </p:spPr>
        <p:txBody>
          <a:bodyPr vert="horz" wrap="square" lIns="0" tIns="76200" rIns="0" bIns="0" rtlCol="0">
            <a:spAutoFit/>
          </a:bodyPr>
          <a:lstStyle/>
          <a:p>
            <a:pPr marL="254635" indent="-171450">
              <a:lnSpc>
                <a:spcPts val="1870"/>
              </a:lnSpc>
              <a:spcBef>
                <a:spcPts val="600"/>
              </a:spcBef>
              <a:buChar char="•"/>
              <a:tabLst>
                <a:tab pos="255270" algn="l"/>
              </a:tabLst>
            </a:pPr>
            <a:r>
              <a:rPr sz="1600" spc="-20" dirty="0">
                <a:latin typeface="Microsoft Sans Serif"/>
                <a:cs typeface="Microsoft Sans Serif"/>
              </a:rPr>
              <a:t>Нахождение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информации</a:t>
            </a:r>
            <a:endParaRPr sz="1600">
              <a:latin typeface="Microsoft Sans Serif"/>
              <a:cs typeface="Microsoft Sans Serif"/>
            </a:endParaRPr>
          </a:p>
          <a:p>
            <a:pPr marL="254635" indent="-171450">
              <a:lnSpc>
                <a:spcPts val="1839"/>
              </a:lnSpc>
              <a:buChar char="•"/>
              <a:tabLst>
                <a:tab pos="255270" algn="l"/>
              </a:tabLst>
            </a:pPr>
            <a:r>
              <a:rPr sz="1600" spc="-20" dirty="0">
                <a:latin typeface="Microsoft Sans Serif"/>
                <a:cs typeface="Microsoft Sans Serif"/>
              </a:rPr>
              <a:t>Извлечение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информации</a:t>
            </a:r>
            <a:endParaRPr sz="1600">
              <a:latin typeface="Microsoft Sans Serif"/>
              <a:cs typeface="Microsoft Sans Serif"/>
            </a:endParaRPr>
          </a:p>
          <a:p>
            <a:pPr marL="254635" indent="-171450">
              <a:lnSpc>
                <a:spcPts val="1885"/>
              </a:lnSpc>
              <a:buChar char="•"/>
              <a:tabLst>
                <a:tab pos="255270" algn="l"/>
              </a:tabLst>
            </a:pPr>
            <a:r>
              <a:rPr sz="1600" spc="-25" dirty="0">
                <a:latin typeface="Microsoft Sans Serif"/>
                <a:cs typeface="Microsoft Sans Serif"/>
              </a:rPr>
              <a:t>Локализация</a:t>
            </a:r>
            <a:r>
              <a:rPr sz="1600" spc="-3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информации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2335" y="1295400"/>
            <a:ext cx="3234055" cy="1155700"/>
          </a:xfrm>
          <a:prstGeom prst="rect">
            <a:avLst/>
          </a:prstGeom>
          <a:solidFill>
            <a:srgbClr val="09B5E9"/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2750">
              <a:latin typeface="Times New Roman"/>
              <a:cs typeface="Times New Roman"/>
            </a:endParaRPr>
          </a:p>
          <a:p>
            <a:pPr marL="1067435">
              <a:lnSpc>
                <a:spcPct val="100000"/>
              </a:lnSpc>
            </a:pP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Умение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2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12335" y="2462783"/>
            <a:ext cx="3234055" cy="2767965"/>
          </a:xfrm>
          <a:prstGeom prst="rect">
            <a:avLst/>
          </a:prstGeom>
          <a:ln w="24384">
            <a:solidFill>
              <a:srgbClr val="D9D9D9"/>
            </a:solidFill>
          </a:ln>
        </p:spPr>
        <p:txBody>
          <a:bodyPr vert="horz" wrap="square" lIns="0" tIns="76200" rIns="0" bIns="0" rtlCol="0">
            <a:spAutoFit/>
          </a:bodyPr>
          <a:lstStyle/>
          <a:p>
            <a:pPr marL="258445" indent="-170815">
              <a:lnSpc>
                <a:spcPts val="1870"/>
              </a:lnSpc>
              <a:spcBef>
                <a:spcPts val="600"/>
              </a:spcBef>
              <a:buChar char="•"/>
              <a:tabLst>
                <a:tab pos="258445" algn="l"/>
              </a:tabLst>
            </a:pPr>
            <a:r>
              <a:rPr sz="1600" spc="-10" dirty="0">
                <a:latin typeface="Microsoft Sans Serif"/>
                <a:cs typeface="Microsoft Sans Serif"/>
              </a:rPr>
              <a:t>Интеграция</a:t>
            </a:r>
            <a:r>
              <a:rPr sz="1600" spc="-2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информации</a:t>
            </a:r>
            <a:endParaRPr sz="1600">
              <a:latin typeface="Microsoft Sans Serif"/>
              <a:cs typeface="Microsoft Sans Serif"/>
            </a:endParaRPr>
          </a:p>
          <a:p>
            <a:pPr marL="258445" indent="-170815">
              <a:lnSpc>
                <a:spcPts val="1839"/>
              </a:lnSpc>
              <a:buChar char="•"/>
              <a:tabLst>
                <a:tab pos="258445" algn="l"/>
              </a:tabLst>
            </a:pPr>
            <a:r>
              <a:rPr sz="1600" spc="-15" dirty="0">
                <a:latin typeface="Microsoft Sans Serif"/>
                <a:cs typeface="Microsoft Sans Serif"/>
              </a:rPr>
              <a:t>Интерпретация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информации</a:t>
            </a:r>
            <a:endParaRPr sz="1600">
              <a:latin typeface="Microsoft Sans Serif"/>
              <a:cs typeface="Microsoft Sans Serif"/>
            </a:endParaRPr>
          </a:p>
          <a:p>
            <a:pPr marL="258445" indent="-170815">
              <a:lnSpc>
                <a:spcPts val="1850"/>
              </a:lnSpc>
              <a:buChar char="•"/>
              <a:tabLst>
                <a:tab pos="258445" algn="l"/>
              </a:tabLst>
            </a:pPr>
            <a:r>
              <a:rPr sz="1600" spc="-10" dirty="0">
                <a:latin typeface="Microsoft Sans Serif"/>
                <a:cs typeface="Microsoft Sans Serif"/>
              </a:rPr>
              <a:t>Понимание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информации</a:t>
            </a:r>
            <a:endParaRPr sz="1600">
              <a:latin typeface="Microsoft Sans Serif"/>
              <a:cs typeface="Microsoft Sans Serif"/>
            </a:endParaRPr>
          </a:p>
          <a:p>
            <a:pPr marL="258445" indent="-170815">
              <a:lnSpc>
                <a:spcPts val="1885"/>
              </a:lnSpc>
              <a:buChar char="•"/>
              <a:tabLst>
                <a:tab pos="258445" algn="l"/>
              </a:tabLst>
            </a:pPr>
            <a:r>
              <a:rPr sz="1600" spc="-15" dirty="0">
                <a:latin typeface="Microsoft Sans Serif"/>
                <a:cs typeface="Microsoft Sans Serif"/>
              </a:rPr>
              <a:t>Обработка </a:t>
            </a:r>
            <a:r>
              <a:rPr sz="1600" spc="-10" dirty="0">
                <a:latin typeface="Microsoft Sans Serif"/>
                <a:cs typeface="Microsoft Sans Serif"/>
              </a:rPr>
              <a:t>информации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54695" y="1304544"/>
            <a:ext cx="2898775" cy="1155700"/>
          </a:xfrm>
          <a:prstGeom prst="rect">
            <a:avLst/>
          </a:prstGeom>
          <a:solidFill>
            <a:srgbClr val="09B5E9"/>
          </a:solidFill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2750">
              <a:latin typeface="Times New Roman"/>
              <a:cs typeface="Times New Roman"/>
            </a:endParaRPr>
          </a:p>
          <a:p>
            <a:pPr marL="897890">
              <a:lnSpc>
                <a:spcPct val="100000"/>
              </a:lnSpc>
            </a:pPr>
            <a:r>
              <a:rPr sz="20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Умение</a:t>
            </a:r>
            <a:r>
              <a:rPr sz="20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3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54695" y="2471927"/>
            <a:ext cx="2898775" cy="2767965"/>
          </a:xfrm>
          <a:prstGeom prst="rect">
            <a:avLst/>
          </a:prstGeom>
          <a:ln w="24384">
            <a:solidFill>
              <a:srgbClr val="D9D9D9"/>
            </a:solidFill>
          </a:ln>
        </p:spPr>
        <p:txBody>
          <a:bodyPr vert="horz" wrap="square" lIns="0" tIns="74295" rIns="0" bIns="0" rtlCol="0">
            <a:spAutoFit/>
          </a:bodyPr>
          <a:lstStyle/>
          <a:p>
            <a:pPr marL="256540" marR="227965" indent="-257175">
              <a:lnSpc>
                <a:spcPts val="1875"/>
              </a:lnSpc>
              <a:spcBef>
                <a:spcPts val="585"/>
              </a:spcBef>
              <a:buChar char="•"/>
              <a:tabLst>
                <a:tab pos="257175" algn="l"/>
              </a:tabLst>
            </a:pPr>
            <a:r>
              <a:rPr sz="1600" spc="-20" dirty="0">
                <a:latin typeface="Microsoft Sans Serif"/>
                <a:cs typeface="Microsoft Sans Serif"/>
              </a:rPr>
              <a:t>Рефлексия</a:t>
            </a:r>
            <a:r>
              <a:rPr sz="1600" spc="-5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информации</a:t>
            </a:r>
            <a:endParaRPr sz="1600">
              <a:latin typeface="Microsoft Sans Serif"/>
              <a:cs typeface="Microsoft Sans Serif"/>
            </a:endParaRPr>
          </a:p>
          <a:p>
            <a:pPr marR="194945" algn="ctr">
              <a:lnSpc>
                <a:spcPts val="1875"/>
              </a:lnSpc>
            </a:pPr>
            <a:r>
              <a:rPr sz="1600" spc="-10" dirty="0">
                <a:latin typeface="Microsoft Sans Serif"/>
                <a:cs typeface="Microsoft Sans Serif"/>
              </a:rPr>
              <a:t>(содержания</a:t>
            </a:r>
            <a:r>
              <a:rPr sz="1600" spc="-4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и </a:t>
            </a:r>
            <a:r>
              <a:rPr sz="1600" spc="-10" dirty="0">
                <a:latin typeface="Microsoft Sans Serif"/>
                <a:cs typeface="Microsoft Sans Serif"/>
              </a:rPr>
              <a:t>формы)</a:t>
            </a:r>
            <a:endParaRPr sz="1600">
              <a:latin typeface="Microsoft Sans Serif"/>
              <a:cs typeface="Microsoft Sans Serif"/>
            </a:endParaRPr>
          </a:p>
          <a:p>
            <a:pPr marL="256540" indent="-171450">
              <a:lnSpc>
                <a:spcPct val="100000"/>
              </a:lnSpc>
              <a:spcBef>
                <a:spcPts val="195"/>
              </a:spcBef>
              <a:buChar char="•"/>
              <a:tabLst>
                <a:tab pos="257175" algn="l"/>
              </a:tabLst>
            </a:pPr>
            <a:r>
              <a:rPr sz="1600" spc="-25" dirty="0">
                <a:latin typeface="Microsoft Sans Serif"/>
                <a:cs typeface="Microsoft Sans Serif"/>
              </a:rPr>
              <a:t>Оценка</a:t>
            </a:r>
            <a:r>
              <a:rPr sz="1600" spc="-10" dirty="0">
                <a:latin typeface="Microsoft Sans Serif"/>
                <a:cs typeface="Microsoft Sans Serif"/>
              </a:rPr>
              <a:t> информации</a:t>
            </a:r>
            <a:endParaRPr sz="1600">
              <a:latin typeface="Microsoft Sans Serif"/>
              <a:cs typeface="Microsoft Sans Serif"/>
            </a:endParaRPr>
          </a:p>
          <a:p>
            <a:pPr marL="256540" indent="-171450">
              <a:lnSpc>
                <a:spcPct val="100000"/>
              </a:lnSpc>
              <a:spcBef>
                <a:spcPts val="215"/>
              </a:spcBef>
              <a:buChar char="•"/>
              <a:tabLst>
                <a:tab pos="257175" algn="l"/>
              </a:tabLst>
            </a:pPr>
            <a:r>
              <a:rPr sz="1600" spc="-5" dirty="0">
                <a:latin typeface="Microsoft Sans Serif"/>
                <a:cs typeface="Microsoft Sans Serif"/>
              </a:rPr>
              <a:t>Осмысление</a:t>
            </a:r>
            <a:r>
              <a:rPr sz="1600" spc="-5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информации</a:t>
            </a:r>
            <a:endParaRPr sz="160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4145329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lh3.googleusercontent.com/jsy6diOsSfIm2dApv0BpWS-inq7Pio-ZjUoqg3hQiOI1M9K84-uso89amDwNkNDYCK3B9xvA2Y4KDhS_3cbN2fOkjHFxmZ3gG9PwsYsdFLOEKe-kYOgtluCLSDsjQXZToAecWtIb9bHFj_uT4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7969" y="124112"/>
            <a:ext cx="792266" cy="79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6"/>
          <p:cNvSpPr/>
          <p:nvPr/>
        </p:nvSpPr>
        <p:spPr>
          <a:xfrm>
            <a:off x="149469" y="145925"/>
            <a:ext cx="10306050" cy="648335"/>
          </a:xfrm>
          <a:custGeom>
            <a:avLst/>
            <a:gdLst/>
            <a:ahLst/>
            <a:cxnLst/>
            <a:rect l="l" t="t" r="r" b="b"/>
            <a:pathLst>
              <a:path w="10248265" h="648335">
                <a:moveTo>
                  <a:pt x="200131" y="0"/>
                </a:moveTo>
                <a:lnTo>
                  <a:pt x="0" y="0"/>
                </a:lnTo>
                <a:lnTo>
                  <a:pt x="0" y="648000"/>
                </a:lnTo>
                <a:lnTo>
                  <a:pt x="200131" y="648000"/>
                </a:lnTo>
                <a:lnTo>
                  <a:pt x="200131" y="0"/>
                </a:lnTo>
                <a:close/>
              </a:path>
              <a:path w="10248265" h="648335">
                <a:moveTo>
                  <a:pt x="240516" y="0"/>
                </a:moveTo>
                <a:lnTo>
                  <a:pt x="240516" y="648000"/>
                </a:lnTo>
                <a:lnTo>
                  <a:pt x="9246207" y="648014"/>
                </a:lnTo>
                <a:lnTo>
                  <a:pt x="8601901" y="15"/>
                </a:lnTo>
                <a:lnTo>
                  <a:pt x="240516" y="0"/>
                </a:lnTo>
                <a:close/>
              </a:path>
              <a:path w="10248265" h="648335">
                <a:moveTo>
                  <a:pt x="8681806" y="15"/>
                </a:moveTo>
                <a:lnTo>
                  <a:pt x="8654197" y="15"/>
                </a:lnTo>
                <a:lnTo>
                  <a:pt x="9302964" y="648014"/>
                </a:lnTo>
                <a:lnTo>
                  <a:pt x="9326112" y="648014"/>
                </a:lnTo>
                <a:lnTo>
                  <a:pt x="8681806" y="15"/>
                </a:lnTo>
                <a:close/>
              </a:path>
              <a:path w="10248265" h="648335">
                <a:moveTo>
                  <a:pt x="9085676" y="15"/>
                </a:moveTo>
                <a:lnTo>
                  <a:pt x="8734103" y="15"/>
                </a:lnTo>
                <a:lnTo>
                  <a:pt x="9382870" y="648014"/>
                </a:lnTo>
                <a:lnTo>
                  <a:pt x="9729983" y="648014"/>
                </a:lnTo>
                <a:lnTo>
                  <a:pt x="9085676" y="15"/>
                </a:lnTo>
                <a:close/>
              </a:path>
              <a:path w="10248265" h="648335">
                <a:moveTo>
                  <a:pt x="9331571" y="15"/>
                </a:moveTo>
                <a:lnTo>
                  <a:pt x="9137973" y="15"/>
                </a:lnTo>
                <a:lnTo>
                  <a:pt x="9786740" y="648014"/>
                </a:lnTo>
                <a:lnTo>
                  <a:pt x="9975876" y="648014"/>
                </a:lnTo>
                <a:lnTo>
                  <a:pt x="9331571" y="15"/>
                </a:lnTo>
                <a:close/>
              </a:path>
              <a:path w="10248265" h="648335">
                <a:moveTo>
                  <a:pt x="9599745" y="15"/>
                </a:moveTo>
                <a:lnTo>
                  <a:pt x="9383867" y="15"/>
                </a:lnTo>
                <a:lnTo>
                  <a:pt x="10032634" y="648014"/>
                </a:lnTo>
                <a:lnTo>
                  <a:pt x="10247745" y="648014"/>
                </a:lnTo>
                <a:lnTo>
                  <a:pt x="9599745" y="15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pPr lvl="0" algn="just" fontAlgn="base"/>
            <a:r>
              <a:rPr lang="ru-RU" sz="2000" b="1" dirty="0" smtClean="0">
                <a:solidFill>
                  <a:schemeClr val="bg1"/>
                </a:solidFill>
                <a:cs typeface="Arial"/>
                <a:sym typeface="Arial"/>
              </a:rPr>
              <a:t>       </a:t>
            </a:r>
            <a:endParaRPr lang="ru-RU" sz="20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6981" y="124112"/>
            <a:ext cx="86310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МЕРОПРИЯТИЯ ПО  ФОРМИРОВАНИЮ ФУНКЦИОНАЛЬНОЙ ГРАМОТНОСТИ.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Читательская грамотность. </a:t>
            </a:r>
            <a:endParaRPr lang="ru-RU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479706"/>
              </p:ext>
            </p:extLst>
          </p:nvPr>
        </p:nvGraphicFramePr>
        <p:xfrm>
          <a:off x="260432" y="1183009"/>
          <a:ext cx="10870631" cy="5125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280">
                  <a:extLst>
                    <a:ext uri="{9D8B030D-6E8A-4147-A177-3AD203B41FA5}">
                      <a16:colId xmlns:a16="http://schemas.microsoft.com/office/drawing/2014/main" val="2943269618"/>
                    </a:ext>
                  </a:extLst>
                </a:gridCol>
                <a:gridCol w="3475593">
                  <a:extLst>
                    <a:ext uri="{9D8B030D-6E8A-4147-A177-3AD203B41FA5}">
                      <a16:colId xmlns:a16="http://schemas.microsoft.com/office/drawing/2014/main" val="3377869480"/>
                    </a:ext>
                  </a:extLst>
                </a:gridCol>
                <a:gridCol w="3514879">
                  <a:extLst>
                    <a:ext uri="{9D8B030D-6E8A-4147-A177-3AD203B41FA5}">
                      <a16:colId xmlns:a16="http://schemas.microsoft.com/office/drawing/2014/main" val="2739970966"/>
                    </a:ext>
                  </a:extLst>
                </a:gridCol>
                <a:gridCol w="3514879">
                  <a:extLst>
                    <a:ext uri="{9D8B030D-6E8A-4147-A177-3AD203B41FA5}">
                      <a16:colId xmlns:a16="http://schemas.microsoft.com/office/drawing/2014/main" val="15566014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Мероприятия 2022г.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Мероприятия 2023г.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Мероприятия 2024г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7828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Семинар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«Повышение качества образования через формирование функциональной грамотности» </a:t>
                      </a:r>
                    </a:p>
                    <a:p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(МАОУ</a:t>
                      </a: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гимназия № 55,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апрель 2022г)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Практикум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«Основные походы к формированию функциональной грамотности обучающихся основной школы» 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МАУ ИМЦ, январь 2023г.)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Консультация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«Визуализация как одна из стратегий работы с текстом»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(МАОУ СОШ № 36, январь 2024г.)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6262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Семинар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«Развитие функциональной грамотности на уроке русского языка через эффективные методы и формы организации образовательного процесса» </a:t>
                      </a:r>
                    </a:p>
                    <a:p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(МАОУ лицей №7,апрель 2022г.)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Семинар «На пути формирования читательской грамотности школьников</a:t>
                      </a:r>
                      <a:r>
                        <a:rPr lang="ru-RU" sz="1200" b="1" dirty="0" smtClean="0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МАОУ СОШ № 4, декабрь 2023г.)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Семинар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«Работа с текстом на уроке и во внеурочной деятельности»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(МАОУ гимназия № 26, февраль 2024г.)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947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Семинар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«Диалог с текстом на уроках русского языка и литературы»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МАОУ СОШ № 58 декабрь 2022г.)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Семинар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«Конструирование заданий, формирующих читательскую грамотность на уроках русского языка» 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(МАОУ СОШ № 58, ноябрь 2023г.)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Творческая лаборатория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«Работа с художественным текстом при подготовке к заданию 27 ЕГЭ»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(февраль МАОУ СОШ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№37,58)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5491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Семинар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«Формирование читательской грамотности на уроках литературы»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(МАОУ СОШ № 4, декабрь 2022г.)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Семинар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«Эффективные приемы по формированию функциональной грамотности на уроках и во внеурочной время (в рамках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стажировочной площадки)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(МАОУ СОШ № 37 октябрь 2023)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Семинар 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читательской грамотности на уроках и во внеурочной деятельности на основе системно-деятельностного подхода»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(МАОУ СОШ № 54, апрель 2024г.)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413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Семинар-практикум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«Формирование читательской грамотности – ключ к формированию функциональной грамотности» 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(МАОУ СОШ № 50, декабрь 2022г.)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478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878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05254" y="1939119"/>
            <a:ext cx="3049229" cy="426399"/>
          </a:xfrm>
          <a:prstGeom prst="rect">
            <a:avLst/>
          </a:prstGeom>
          <a:solidFill>
            <a:srgbClr val="09B5E9"/>
          </a:solidFill>
        </p:spPr>
        <p:txBody>
          <a:bodyPr vert="horz" wrap="square" lIns="0" tIns="31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lang="ru-RU" sz="2750" dirty="0" smtClean="0">
                <a:latin typeface="Times New Roman"/>
                <a:cs typeface="Times New Roman"/>
              </a:rPr>
              <a:t>НОО</a:t>
            </a:r>
            <a:endParaRPr sz="275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5253" y="2374807"/>
            <a:ext cx="3049230" cy="3844642"/>
          </a:xfrm>
          <a:prstGeom prst="rect">
            <a:avLst/>
          </a:prstGeom>
          <a:ln w="24383">
            <a:solidFill>
              <a:srgbClr val="CCD0D1"/>
            </a:solidFill>
          </a:ln>
        </p:spPr>
        <p:txBody>
          <a:bodyPr vert="horz" wrap="square" lIns="0" tIns="76200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ТРИЗ-педагогики (рифмовка М.С.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Гафитулина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продуктивного чтения по Е.В.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Бунеевой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О.В.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Чиндиловой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коммуникативно-ориентированного чтения Л.А. Рябининой, Т.Ю. Чабан, Л.М. Романовой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Единые для всех предметов технологии работы с учебным текстом по О.Е. Дроздовой, Т.А.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Долининой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Н.А. Юшковой</a:t>
            </a:r>
          </a:p>
          <a:p>
            <a:pPr marL="254635" indent="-171450">
              <a:lnSpc>
                <a:spcPts val="1870"/>
              </a:lnSpc>
              <a:spcBef>
                <a:spcPts val="600"/>
              </a:spcBef>
              <a:buChar char="•"/>
              <a:tabLst>
                <a:tab pos="255270" algn="l"/>
              </a:tabLst>
            </a:pP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2334" y="1937196"/>
            <a:ext cx="3079115" cy="428322"/>
          </a:xfrm>
          <a:prstGeom prst="rect">
            <a:avLst/>
          </a:prstGeom>
          <a:solidFill>
            <a:srgbClr val="09B5E9"/>
          </a:solidFill>
        </p:spPr>
        <p:txBody>
          <a:bodyPr vert="horz" wrap="square" lIns="0" tIns="50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lang="ru-RU" sz="2750" dirty="0" smtClean="0">
                <a:latin typeface="Times New Roman"/>
                <a:cs typeface="Times New Roman"/>
              </a:rPr>
              <a:t>ООО</a:t>
            </a:r>
            <a:endParaRPr sz="275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12334" y="2374807"/>
            <a:ext cx="3079115" cy="3524042"/>
          </a:xfrm>
          <a:prstGeom prst="rect">
            <a:avLst/>
          </a:prstGeom>
          <a:ln w="24384">
            <a:solidFill>
              <a:srgbClr val="D9D9D9"/>
            </a:solidFill>
          </a:ln>
        </p:spPr>
        <p:txBody>
          <a:bodyPr vert="horz" wrap="square" lIns="0" tIns="76200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развития критического мышления через чтение и письмо по И.В.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Муштавинской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работы в аутентичном информационном потоке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проблемного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600" dirty="0">
              <a:latin typeface="Microsoft Sans Serif"/>
              <a:cs typeface="Microsoft Sans Serif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600" dirty="0" smtClean="0">
              <a:latin typeface="Microsoft Sans Serif"/>
              <a:cs typeface="Microsoft Sans Serif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600" dirty="0">
              <a:latin typeface="Microsoft Sans Serif"/>
              <a:cs typeface="Microsoft Sans Serif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600" dirty="0" smtClean="0">
              <a:latin typeface="Microsoft Sans Serif"/>
              <a:cs typeface="Microsoft Sans Serif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600" dirty="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18490" y="1948408"/>
            <a:ext cx="3034979" cy="426399"/>
          </a:xfrm>
          <a:prstGeom prst="rect">
            <a:avLst/>
          </a:prstGeom>
          <a:solidFill>
            <a:srgbClr val="09B5E9"/>
          </a:solidFill>
        </p:spPr>
        <p:txBody>
          <a:bodyPr vert="horz" wrap="square" lIns="0" tIns="31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lang="ru-RU" sz="2750" dirty="0" smtClean="0">
                <a:latin typeface="Times New Roman"/>
                <a:cs typeface="Times New Roman"/>
              </a:rPr>
              <a:t>СОО</a:t>
            </a:r>
            <a:endParaRPr sz="275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18490" y="2374807"/>
            <a:ext cx="3034979" cy="3293850"/>
          </a:xfrm>
          <a:prstGeom prst="rect">
            <a:avLst/>
          </a:prstGeom>
          <a:ln w="24384">
            <a:solidFill>
              <a:srgbClr val="D9D9D9"/>
            </a:solidFill>
          </a:ln>
        </p:spPr>
        <p:txBody>
          <a:bodyPr vert="horz" wrap="square" lIns="0" tIns="74295" rIns="0" bIns="0" rtlCol="0">
            <a:spAutoFit/>
          </a:bodyPr>
          <a:lstStyle/>
          <a:p>
            <a:pPr marL="256540" marR="227965" indent="-257175">
              <a:lnSpc>
                <a:spcPts val="1875"/>
              </a:lnSpc>
              <a:spcBef>
                <a:spcPts val="585"/>
              </a:spcBef>
              <a:buFontTx/>
              <a:buChar char="•"/>
              <a:tabLst>
                <a:tab pos="257175" algn="l"/>
              </a:tabLs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проектного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</a:p>
          <a:p>
            <a:pPr marL="256540" marR="227965" indent="-257175">
              <a:lnSpc>
                <a:spcPts val="1875"/>
              </a:lnSpc>
              <a:spcBef>
                <a:spcPts val="585"/>
              </a:spcBef>
              <a:buFontTx/>
              <a:buChar char="•"/>
              <a:tabLst>
                <a:tab pos="257175" algn="l"/>
              </a:tabLs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скорочтения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6540" marR="227965" indent="-257175">
              <a:lnSpc>
                <a:spcPts val="1875"/>
              </a:lnSpc>
              <a:spcBef>
                <a:spcPts val="585"/>
              </a:spcBef>
              <a:buFontTx/>
              <a:buChar char="•"/>
              <a:tabLst>
                <a:tab pos="257175" algn="l"/>
              </a:tabLs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информационной обработки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текста</a:t>
            </a:r>
          </a:p>
          <a:p>
            <a:pPr marL="256540" marR="227965" indent="-257175">
              <a:lnSpc>
                <a:spcPts val="1875"/>
              </a:lnSpc>
              <a:spcBef>
                <a:spcPts val="585"/>
              </a:spcBef>
              <a:buFontTx/>
              <a:buChar char="•"/>
              <a:tabLst>
                <a:tab pos="257175" algn="l"/>
              </a:tabLst>
            </a:pPr>
            <a:endParaRPr lang="ru-RU" sz="1600" dirty="0"/>
          </a:p>
          <a:p>
            <a:pPr marL="256540" marR="227965" indent="-257175">
              <a:lnSpc>
                <a:spcPts val="1875"/>
              </a:lnSpc>
              <a:spcBef>
                <a:spcPts val="585"/>
              </a:spcBef>
              <a:buFontTx/>
              <a:buChar char="•"/>
              <a:tabLst>
                <a:tab pos="257175" algn="l"/>
              </a:tabLst>
            </a:pPr>
            <a:endParaRPr lang="ru-RU" sz="1600" dirty="0" smtClean="0"/>
          </a:p>
          <a:p>
            <a:pPr marL="256540" marR="227965" indent="-257175">
              <a:lnSpc>
                <a:spcPts val="1875"/>
              </a:lnSpc>
              <a:spcBef>
                <a:spcPts val="585"/>
              </a:spcBef>
              <a:buFontTx/>
              <a:buChar char="•"/>
              <a:tabLst>
                <a:tab pos="257175" algn="l"/>
              </a:tabLst>
            </a:pPr>
            <a:endParaRPr lang="ru-RU" sz="1600" dirty="0"/>
          </a:p>
          <a:p>
            <a:pPr marL="256540" marR="227965" indent="-257175">
              <a:lnSpc>
                <a:spcPts val="1875"/>
              </a:lnSpc>
              <a:spcBef>
                <a:spcPts val="585"/>
              </a:spcBef>
              <a:buFontTx/>
              <a:buChar char="•"/>
              <a:tabLst>
                <a:tab pos="257175" algn="l"/>
              </a:tabLst>
            </a:pPr>
            <a:endParaRPr lang="ru-RU" sz="1600" dirty="0" smtClean="0"/>
          </a:p>
          <a:p>
            <a:pPr marR="227965">
              <a:lnSpc>
                <a:spcPts val="1875"/>
              </a:lnSpc>
              <a:spcBef>
                <a:spcPts val="585"/>
              </a:spcBef>
              <a:tabLst>
                <a:tab pos="257175" algn="l"/>
              </a:tabLst>
            </a:pPr>
            <a:endParaRPr lang="ru-RU" sz="1600" dirty="0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028205" y="-353"/>
            <a:ext cx="10515600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</a:t>
            </a:r>
            <a:r>
              <a:rPr lang="ru-RU" sz="2400" dirty="0">
                <a:solidFill>
                  <a:srgbClr val="990000"/>
                </a:solidFill>
              </a:rPr>
              <a:t> </a:t>
            </a:r>
            <a:r>
              <a:rPr lang="ru-RU" sz="36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технологии формирования читательской грамотности </a:t>
            </a:r>
            <a:r>
              <a:rPr lang="ru-RU" sz="36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</a:t>
            </a:r>
            <a:endParaRPr lang="ru-RU" sz="3600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614" y="155918"/>
            <a:ext cx="1265711" cy="1070986"/>
          </a:xfrm>
          <a:prstGeom prst="rect">
            <a:avLst/>
          </a:prstGeom>
        </p:spPr>
      </p:pic>
      <p:sp>
        <p:nvSpPr>
          <p:cNvPr id="14" name="AutoShape 2" descr="blob:https://web.telegram.org/d33edf99-08e2-463f-a28a-ae197a7dd23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125248" y="6002082"/>
            <a:ext cx="76986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disk.yandex.ru/i/1Rdx7LPmRRVi2Q</a:t>
            </a:r>
            <a:r>
              <a:rPr lang="ru-RU" dirty="0" smtClean="0"/>
              <a:t> Пособие по развитию читательской грамотности старшеклассников</a:t>
            </a:r>
          </a:p>
        </p:txBody>
      </p:sp>
    </p:spTree>
    <p:extLst>
      <p:ext uri="{BB962C8B-B14F-4D97-AF65-F5344CB8AC3E}">
        <p14:creationId xmlns:p14="http://schemas.microsoft.com/office/powerpoint/2010/main" val="3661409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МАУ ИМЦ</Template>
  <TotalTime>6088</TotalTime>
  <Words>1011</Words>
  <Application>Microsoft Office PowerPoint</Application>
  <PresentationFormat>Широкоэкранный</PresentationFormat>
  <Paragraphs>184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Light</vt:lpstr>
      <vt:lpstr>Microsoft Sans Serif</vt:lpstr>
      <vt:lpstr>Times New Roman</vt:lpstr>
      <vt:lpstr>Wingdings</vt:lpstr>
      <vt:lpstr>YS Text</vt:lpstr>
      <vt:lpstr>Тема Office</vt:lpstr>
      <vt:lpstr>6_Тема Office</vt:lpstr>
      <vt:lpstr>10_Тема Office</vt:lpstr>
      <vt:lpstr>Презентация PowerPoint</vt:lpstr>
      <vt:lpstr>Способности XXI века</vt:lpstr>
      <vt:lpstr>Что такое читательская грамотность?</vt:lpstr>
      <vt:lpstr>Презентация PowerPoint</vt:lpstr>
      <vt:lpstr>Презентация PowerPoint</vt:lpstr>
      <vt:lpstr>Презентация PowerPoint</vt:lpstr>
      <vt:lpstr>Азбука читательских умений</vt:lpstr>
      <vt:lpstr>Презентация PowerPoint</vt:lpstr>
      <vt:lpstr>Ключевые педагогические технологии формирования читательской грамотности школьников</vt:lpstr>
      <vt:lpstr>Ключевые педагогические технологии формирования читательской грамотности школьников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Ковбаса</dc:creator>
  <cp:lastModifiedBy>Ирина</cp:lastModifiedBy>
  <cp:revision>468</cp:revision>
  <dcterms:created xsi:type="dcterms:W3CDTF">2020-08-10T04:19:49Z</dcterms:created>
  <dcterms:modified xsi:type="dcterms:W3CDTF">2024-03-27T14:12:37Z</dcterms:modified>
</cp:coreProperties>
</file>